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activeX/activeX4.xml" ContentType="application/vnd.ms-office.activeX+xml"/>
  <Override PartName="/ppt/activeX/activeX5.xml" ContentType="application/vnd.ms-office.activeX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activeX/activeX6.xml" ContentType="application/vnd.ms-office.activeX+xml"/>
  <Override PartName="/ppt/activeX/activeX7.xml" ContentType="application/vnd.ms-office.activeX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  <p:sldMasterId id="2147483712" r:id="rId2"/>
    <p:sldMasterId id="2147483718" r:id="rId3"/>
    <p:sldMasterId id="2147483728" r:id="rId4"/>
  </p:sldMasterIdLst>
  <p:notesMasterIdLst>
    <p:notesMasterId r:id="rId18"/>
  </p:notesMasterIdLst>
  <p:handoutMasterIdLst>
    <p:handoutMasterId r:id="rId19"/>
  </p:handoutMasterIdLst>
  <p:sldIdLst>
    <p:sldId id="273" r:id="rId5"/>
    <p:sldId id="484" r:id="rId6"/>
    <p:sldId id="497" r:id="rId7"/>
    <p:sldId id="448" r:id="rId8"/>
    <p:sldId id="429" r:id="rId9"/>
    <p:sldId id="506" r:id="rId10"/>
    <p:sldId id="500" r:id="rId11"/>
    <p:sldId id="501" r:id="rId12"/>
    <p:sldId id="502" r:id="rId13"/>
    <p:sldId id="507" r:id="rId14"/>
    <p:sldId id="503" r:id="rId15"/>
    <p:sldId id="504" r:id="rId16"/>
    <p:sldId id="505" r:id="rId17"/>
  </p:sldIdLst>
  <p:sldSz cx="9144000" cy="6858000" type="screen4x3"/>
  <p:notesSz cx="6797675" cy="9926638"/>
  <p:defaultTextStyle>
    <a:defPPr>
      <a:defRPr lang="fr-CH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an MACCURTAIN" initials="S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8789"/>
    <a:srgbClr val="060606"/>
    <a:srgbClr val="FFFFFF"/>
    <a:srgbClr val="09346A"/>
    <a:srgbClr val="3D3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0" autoAdjust="0"/>
    <p:restoredTop sz="86331" autoAdjust="0"/>
  </p:normalViewPr>
  <p:slideViewPr>
    <p:cSldViewPr snapToGrid="0" snapToObjects="1" showGuides="1">
      <p:cViewPr varScale="1">
        <p:scale>
          <a:sx n="88" d="100"/>
          <a:sy n="88" d="100"/>
        </p:scale>
        <p:origin x="1152" y="72"/>
      </p:cViewPr>
      <p:guideLst>
        <p:guide orient="horz"/>
        <p:guide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1" d="100"/>
          <a:sy n="71" d="100"/>
        </p:scale>
        <p:origin x="3043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iso.org/iso/ru/home/standards_development/list_of_iso_technical_committees/iso_technical_committee.htm?commid=54998&amp;tab=liaisons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iso.org/iso/ru/home/standards_development/list_of_iso_technical_committees/iso_technical_committee.htm?commid=54998&amp;tab=liaison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8A12-4B23-4B20-9A25-9DFBF9889DC7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87219116-5F2D-4866-B77B-58DB964CC4DD}">
      <dgm:prSet/>
      <dgm:spPr/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rPr>
            <a:t>Комитет ИСО по оценке соответствия</a:t>
          </a:r>
          <a:endParaRPr lang="en-US" b="1" dirty="0"/>
        </a:p>
      </dgm:t>
    </dgm:pt>
    <dgm:pt modelId="{9FCCAFF0-6BE2-443F-8633-880DBCDCA4A0}" type="parTrans" cxnId="{6192D4DD-11B3-4476-ABC0-CD9A846CF3D0}">
      <dgm:prSet/>
      <dgm:spPr/>
      <dgm:t>
        <a:bodyPr/>
        <a:lstStyle/>
        <a:p>
          <a:endParaRPr lang="en-US"/>
        </a:p>
      </dgm:t>
    </dgm:pt>
    <dgm:pt modelId="{933CE92C-1C54-463E-9ADF-C41FCC0D9F8C}" type="sibTrans" cxnId="{6192D4DD-11B3-4476-ABC0-CD9A846CF3D0}">
      <dgm:prSet/>
      <dgm:spPr/>
      <dgm:t>
        <a:bodyPr/>
        <a:lstStyle/>
        <a:p>
          <a:endParaRPr lang="en-US"/>
        </a:p>
      </dgm:t>
    </dgm:pt>
    <dgm:pt modelId="{E6E4BAC7-E825-4A26-BBA9-6A8AC170280D}">
      <dgm:prSet custT="1"/>
      <dgm:spPr/>
      <dgm:t>
        <a:bodyPr/>
        <a:lstStyle/>
        <a:p>
          <a:pPr rtl="0"/>
          <a:r>
            <a:rPr lang="en-GB" sz="2800" b="1" dirty="0" smtClean="0">
              <a:hlinkClick xmlns:r="http://schemas.openxmlformats.org/officeDocument/2006/relationships" r:id="rId1"/>
            </a:rPr>
            <a:t>22</a:t>
          </a:r>
          <a:r>
            <a:rPr lang="en-GB" sz="2800" b="1" dirty="0" smtClean="0"/>
            <a:t> </a:t>
          </a:r>
          <a:r>
            <a:rPr lang="ru-RU" sz="2800" b="1" dirty="0" smtClean="0">
              <a:latin typeface="Helvetica" pitchFamily="34" charset="0"/>
            </a:rPr>
            <a:t>организаций </a:t>
          </a:r>
          <a:r>
            <a:rPr lang="ru-RU" sz="2800" dirty="0" smtClean="0">
              <a:latin typeface="Arial" panose="020B0604020202020204" pitchFamily="34" charset="0"/>
              <a:cs typeface="Arial" panose="020B0604020202020204" pitchFamily="34" charset="0"/>
            </a:rPr>
            <a:t>действующих в области оценки соответствия</a:t>
          </a:r>
          <a:endParaRPr lang="en-US" sz="2800" dirty="0"/>
        </a:p>
      </dgm:t>
    </dgm:pt>
    <dgm:pt modelId="{ADCB6C55-A76E-47FA-BCC4-E87AAE507781}" type="parTrans" cxnId="{D34A8243-26CF-4C4C-BF2C-BA52D97DB300}">
      <dgm:prSet/>
      <dgm:spPr/>
      <dgm:t>
        <a:bodyPr/>
        <a:lstStyle/>
        <a:p>
          <a:endParaRPr lang="en-US"/>
        </a:p>
      </dgm:t>
    </dgm:pt>
    <dgm:pt modelId="{60460CE8-1499-4C68-8EED-7EF61EDDCE90}" type="sibTrans" cxnId="{D34A8243-26CF-4C4C-BF2C-BA52D97DB300}">
      <dgm:prSet/>
      <dgm:spPr/>
      <dgm:t>
        <a:bodyPr/>
        <a:lstStyle/>
        <a:p>
          <a:endParaRPr lang="en-US"/>
        </a:p>
      </dgm:t>
    </dgm:pt>
    <dgm:pt modelId="{06467C3A-3A1C-46D0-9AB5-D63A8AC151D5}">
      <dgm:prSet custT="1"/>
      <dgm:spPr/>
      <dgm:t>
        <a:bodyPr/>
        <a:lstStyle/>
        <a:p>
          <a:pPr rtl="0"/>
          <a:r>
            <a:rPr lang="ru-RU" sz="2800" dirty="0" smtClean="0"/>
            <a:t>Политика и техническая работа</a:t>
          </a:r>
          <a:endParaRPr lang="en-US" sz="2800" dirty="0"/>
        </a:p>
      </dgm:t>
    </dgm:pt>
    <dgm:pt modelId="{D8449CA6-80C9-445C-A44E-E3AD8613C3C2}" type="parTrans" cxnId="{00CC459A-5172-4B06-BA25-8FBABBC601B9}">
      <dgm:prSet/>
      <dgm:spPr/>
      <dgm:t>
        <a:bodyPr/>
        <a:lstStyle/>
        <a:p>
          <a:endParaRPr lang="en-US"/>
        </a:p>
      </dgm:t>
    </dgm:pt>
    <dgm:pt modelId="{0F439280-EE93-4D36-8B41-6D6D5D0603DC}" type="sibTrans" cxnId="{00CC459A-5172-4B06-BA25-8FBABBC601B9}">
      <dgm:prSet/>
      <dgm:spPr/>
      <dgm:t>
        <a:bodyPr/>
        <a:lstStyle/>
        <a:p>
          <a:endParaRPr lang="en-US"/>
        </a:p>
      </dgm:t>
    </dgm:pt>
    <dgm:pt modelId="{5014C679-DA81-4EDC-8F3A-E07CE0F312CB}">
      <dgm:prSet custT="1"/>
      <dgm:spPr/>
      <dgm:t>
        <a:bodyPr/>
        <a:lstStyle/>
        <a:p>
          <a:pPr rtl="0"/>
          <a:r>
            <a:rPr lang="ru-RU" sz="2800" b="1" dirty="0" smtClean="0">
              <a:latin typeface="Helvetica" pitchFamily="34" charset="0"/>
            </a:rPr>
            <a:t>Нейтральный подход </a:t>
          </a:r>
          <a:r>
            <a:rPr lang="ru-RU" sz="2800" dirty="0" smtClean="0">
              <a:latin typeface="Helvetica" pitchFamily="34" charset="0"/>
            </a:rPr>
            <a:t>к различным методам по оценке соответствия</a:t>
          </a:r>
          <a:endParaRPr lang="en-US" sz="2800" dirty="0">
            <a:latin typeface="Helvetica" pitchFamily="34" charset="0"/>
          </a:endParaRPr>
        </a:p>
      </dgm:t>
    </dgm:pt>
    <dgm:pt modelId="{4CBA9FBC-0E1E-4835-BA71-8A3D069967A1}" type="parTrans" cxnId="{FE9FC224-1393-41DC-8CB7-805650CC23AA}">
      <dgm:prSet/>
      <dgm:spPr/>
      <dgm:t>
        <a:bodyPr/>
        <a:lstStyle/>
        <a:p>
          <a:endParaRPr lang="en-US"/>
        </a:p>
      </dgm:t>
    </dgm:pt>
    <dgm:pt modelId="{FA699885-9D90-4B24-A7C1-6F0130D74D7C}" type="sibTrans" cxnId="{FE9FC224-1393-41DC-8CB7-805650CC23AA}">
      <dgm:prSet/>
      <dgm:spPr/>
      <dgm:t>
        <a:bodyPr/>
        <a:lstStyle/>
        <a:p>
          <a:endParaRPr lang="en-US"/>
        </a:p>
      </dgm:t>
    </dgm:pt>
    <dgm:pt modelId="{E76E4014-976E-4799-A141-CB3D225E2822}">
      <dgm:prSet custT="1"/>
      <dgm:spPr/>
      <dgm:t>
        <a:bodyPr/>
        <a:lstStyle/>
        <a:p>
          <a:pPr rtl="0"/>
          <a:r>
            <a:rPr lang="en-GB" sz="2800" b="1" dirty="0" smtClean="0"/>
            <a:t>133 </a:t>
          </a:r>
          <a:r>
            <a:rPr lang="ru-RU" sz="2800" b="1" dirty="0" smtClean="0"/>
            <a:t>действующих членoв</a:t>
          </a:r>
          <a:endParaRPr lang="en-US" sz="2800" b="1" dirty="0"/>
        </a:p>
      </dgm:t>
    </dgm:pt>
    <dgm:pt modelId="{B7226888-7D2B-4DB8-BD66-231246FE2BCA}" type="parTrans" cxnId="{A2A7765B-4A81-4CBB-8C0B-AA7A03AC7AAE}">
      <dgm:prSet/>
      <dgm:spPr/>
      <dgm:t>
        <a:bodyPr/>
        <a:lstStyle/>
        <a:p>
          <a:endParaRPr lang="ru-RU"/>
        </a:p>
      </dgm:t>
    </dgm:pt>
    <dgm:pt modelId="{142EDBF8-0CB0-4E65-963B-BFE73FDB7515}" type="sibTrans" cxnId="{A2A7765B-4A81-4CBB-8C0B-AA7A03AC7AAE}">
      <dgm:prSet/>
      <dgm:spPr/>
      <dgm:t>
        <a:bodyPr/>
        <a:lstStyle/>
        <a:p>
          <a:endParaRPr lang="ru-RU"/>
        </a:p>
      </dgm:t>
    </dgm:pt>
    <dgm:pt modelId="{1DF62FCD-FA9A-4A7C-845F-1AE4DC5237E6}" type="pres">
      <dgm:prSet presAssocID="{CF1C8A12-4B23-4B20-9A25-9DFBF9889DC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422387-3B52-4B00-A64C-3F4CE2A762FE}" type="pres">
      <dgm:prSet presAssocID="{CF1C8A12-4B23-4B20-9A25-9DFBF9889DC7}" presName="matrix" presStyleCnt="0"/>
      <dgm:spPr/>
      <dgm:t>
        <a:bodyPr/>
        <a:lstStyle/>
        <a:p>
          <a:endParaRPr lang="en-US"/>
        </a:p>
      </dgm:t>
    </dgm:pt>
    <dgm:pt modelId="{DFF05DDF-A197-4FC4-A337-F4A5F9FF21ED}" type="pres">
      <dgm:prSet presAssocID="{CF1C8A12-4B23-4B20-9A25-9DFBF9889DC7}" presName="tile1" presStyleLbl="node1" presStyleIdx="0" presStyleCnt="4" custLinFactNeighborX="-24661" custLinFactNeighborY="0"/>
      <dgm:spPr/>
      <dgm:t>
        <a:bodyPr/>
        <a:lstStyle/>
        <a:p>
          <a:endParaRPr lang="ru-RU"/>
        </a:p>
      </dgm:t>
    </dgm:pt>
    <dgm:pt modelId="{7C53AA02-0DCC-41B9-B41C-9AB065FD547D}" type="pres">
      <dgm:prSet presAssocID="{CF1C8A12-4B23-4B20-9A25-9DFBF9889DC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84BBC-5DD8-4D86-97BC-8AC35F785678}" type="pres">
      <dgm:prSet presAssocID="{CF1C8A12-4B23-4B20-9A25-9DFBF9889DC7}" presName="tile2" presStyleLbl="node1" presStyleIdx="1" presStyleCnt="4"/>
      <dgm:spPr/>
      <dgm:t>
        <a:bodyPr/>
        <a:lstStyle/>
        <a:p>
          <a:endParaRPr lang="ru-RU"/>
        </a:p>
      </dgm:t>
    </dgm:pt>
    <dgm:pt modelId="{6170C75C-1EFC-4F38-9CCE-08ED6032E76C}" type="pres">
      <dgm:prSet presAssocID="{CF1C8A12-4B23-4B20-9A25-9DFBF9889DC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489AE-1769-4339-A47F-38DA943E7C17}" type="pres">
      <dgm:prSet presAssocID="{CF1C8A12-4B23-4B20-9A25-9DFBF9889DC7}" presName="tile3" presStyleLbl="node1" presStyleIdx="2" presStyleCnt="4" custLinFactNeighborY="0"/>
      <dgm:spPr/>
      <dgm:t>
        <a:bodyPr/>
        <a:lstStyle/>
        <a:p>
          <a:endParaRPr lang="ru-RU"/>
        </a:p>
      </dgm:t>
    </dgm:pt>
    <dgm:pt modelId="{5849FCEB-65B1-4C54-85E9-86F82CBAF4FC}" type="pres">
      <dgm:prSet presAssocID="{CF1C8A12-4B23-4B20-9A25-9DFBF9889DC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01434-CB68-4467-9DA4-6969DB94D0F3}" type="pres">
      <dgm:prSet presAssocID="{CF1C8A12-4B23-4B20-9A25-9DFBF9889DC7}" presName="tile4" presStyleLbl="node1" presStyleIdx="3" presStyleCnt="4"/>
      <dgm:spPr/>
      <dgm:t>
        <a:bodyPr/>
        <a:lstStyle/>
        <a:p>
          <a:endParaRPr lang="ru-RU"/>
        </a:p>
      </dgm:t>
    </dgm:pt>
    <dgm:pt modelId="{5A4DC7BD-A898-4545-8FCD-0E29816AA1E6}" type="pres">
      <dgm:prSet presAssocID="{CF1C8A12-4B23-4B20-9A25-9DFBF9889DC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85109-3FD4-4ACC-9A9B-B88E5CAEAA3A}" type="pres">
      <dgm:prSet presAssocID="{CF1C8A12-4B23-4B20-9A25-9DFBF9889DC7}" presName="centerTile" presStyleLbl="fgShp" presStyleIdx="0" presStyleCnt="1" custScaleX="117172" custScaleY="11255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E9FC224-1393-41DC-8CB7-805650CC23AA}" srcId="{87219116-5F2D-4866-B77B-58DB964CC4DD}" destId="{5014C679-DA81-4EDC-8F3A-E07CE0F312CB}" srcOrd="3" destOrd="0" parTransId="{4CBA9FBC-0E1E-4835-BA71-8A3D069967A1}" sibTransId="{FA699885-9D90-4B24-A7C1-6F0130D74D7C}"/>
    <dgm:cxn modelId="{D34A8243-26CF-4C4C-BF2C-BA52D97DB300}" srcId="{87219116-5F2D-4866-B77B-58DB964CC4DD}" destId="{E6E4BAC7-E825-4A26-BBA9-6A8AC170280D}" srcOrd="1" destOrd="0" parTransId="{ADCB6C55-A76E-47FA-BCC4-E87AAE507781}" sibTransId="{60460CE8-1499-4C68-8EED-7EF61EDDCE90}"/>
    <dgm:cxn modelId="{6192D4DD-11B3-4476-ABC0-CD9A846CF3D0}" srcId="{CF1C8A12-4B23-4B20-9A25-9DFBF9889DC7}" destId="{87219116-5F2D-4866-B77B-58DB964CC4DD}" srcOrd="0" destOrd="0" parTransId="{9FCCAFF0-6BE2-443F-8633-880DBCDCA4A0}" sibTransId="{933CE92C-1C54-463E-9ADF-C41FCC0D9F8C}"/>
    <dgm:cxn modelId="{6B470470-6054-4315-8C60-74C494E1CD0A}" type="presOf" srcId="{5014C679-DA81-4EDC-8F3A-E07CE0F312CB}" destId="{5A4DC7BD-A898-4545-8FCD-0E29816AA1E6}" srcOrd="1" destOrd="0" presId="urn:microsoft.com/office/officeart/2005/8/layout/matrix1"/>
    <dgm:cxn modelId="{0932832E-B93F-4C87-9724-A763E329313E}" type="presOf" srcId="{06467C3A-3A1C-46D0-9AB5-D63A8AC151D5}" destId="{CBF489AE-1769-4339-A47F-38DA943E7C17}" srcOrd="0" destOrd="0" presId="urn:microsoft.com/office/officeart/2005/8/layout/matrix1"/>
    <dgm:cxn modelId="{3D660650-DFE4-4174-8C13-D26E75796EFB}" type="presOf" srcId="{E76E4014-976E-4799-A141-CB3D225E2822}" destId="{7C53AA02-0DCC-41B9-B41C-9AB065FD547D}" srcOrd="1" destOrd="0" presId="urn:microsoft.com/office/officeart/2005/8/layout/matrix1"/>
    <dgm:cxn modelId="{1E7595BE-6A70-4E0B-BB27-E0D62AA11CB8}" type="presOf" srcId="{E6E4BAC7-E825-4A26-BBA9-6A8AC170280D}" destId="{6170C75C-1EFC-4F38-9CCE-08ED6032E76C}" srcOrd="1" destOrd="0" presId="urn:microsoft.com/office/officeart/2005/8/layout/matrix1"/>
    <dgm:cxn modelId="{2C6CACD3-27A8-4E51-8914-CD6CB763F64F}" type="presOf" srcId="{E6E4BAC7-E825-4A26-BBA9-6A8AC170280D}" destId="{66184BBC-5DD8-4D86-97BC-8AC35F785678}" srcOrd="0" destOrd="0" presId="urn:microsoft.com/office/officeart/2005/8/layout/matrix1"/>
    <dgm:cxn modelId="{A2A7765B-4A81-4CBB-8C0B-AA7A03AC7AAE}" srcId="{87219116-5F2D-4866-B77B-58DB964CC4DD}" destId="{E76E4014-976E-4799-A141-CB3D225E2822}" srcOrd="0" destOrd="0" parTransId="{B7226888-7D2B-4DB8-BD66-231246FE2BCA}" sibTransId="{142EDBF8-0CB0-4E65-963B-BFE73FDB7515}"/>
    <dgm:cxn modelId="{EC93FBC7-3862-47CD-AFC2-B2A06D2A1F9D}" type="presOf" srcId="{06467C3A-3A1C-46D0-9AB5-D63A8AC151D5}" destId="{5849FCEB-65B1-4C54-85E9-86F82CBAF4FC}" srcOrd="1" destOrd="0" presId="urn:microsoft.com/office/officeart/2005/8/layout/matrix1"/>
    <dgm:cxn modelId="{86F69B73-2B07-45E5-9252-2AE2A64676FE}" type="presOf" srcId="{E76E4014-976E-4799-A141-CB3D225E2822}" destId="{DFF05DDF-A197-4FC4-A337-F4A5F9FF21ED}" srcOrd="0" destOrd="0" presId="urn:microsoft.com/office/officeart/2005/8/layout/matrix1"/>
    <dgm:cxn modelId="{C4F8E131-5D99-466D-B818-BCC31683DFDC}" type="presOf" srcId="{CF1C8A12-4B23-4B20-9A25-9DFBF9889DC7}" destId="{1DF62FCD-FA9A-4A7C-845F-1AE4DC5237E6}" srcOrd="0" destOrd="0" presId="urn:microsoft.com/office/officeart/2005/8/layout/matrix1"/>
    <dgm:cxn modelId="{13D12FC8-BB9A-49D3-B933-3526A1A40E96}" type="presOf" srcId="{87219116-5F2D-4866-B77B-58DB964CC4DD}" destId="{63D85109-3FD4-4ACC-9A9B-B88E5CAEAA3A}" srcOrd="0" destOrd="0" presId="urn:microsoft.com/office/officeart/2005/8/layout/matrix1"/>
    <dgm:cxn modelId="{F54F14BA-48CA-40B0-836B-3CBCC5C591EA}" type="presOf" srcId="{5014C679-DA81-4EDC-8F3A-E07CE0F312CB}" destId="{83F01434-CB68-4467-9DA4-6969DB94D0F3}" srcOrd="0" destOrd="0" presId="urn:microsoft.com/office/officeart/2005/8/layout/matrix1"/>
    <dgm:cxn modelId="{00CC459A-5172-4B06-BA25-8FBABBC601B9}" srcId="{87219116-5F2D-4866-B77B-58DB964CC4DD}" destId="{06467C3A-3A1C-46D0-9AB5-D63A8AC151D5}" srcOrd="2" destOrd="0" parTransId="{D8449CA6-80C9-445C-A44E-E3AD8613C3C2}" sibTransId="{0F439280-EE93-4D36-8B41-6D6D5D0603DC}"/>
    <dgm:cxn modelId="{30255F30-D889-4135-AE33-616A17D20667}" type="presParOf" srcId="{1DF62FCD-FA9A-4A7C-845F-1AE4DC5237E6}" destId="{93422387-3B52-4B00-A64C-3F4CE2A762FE}" srcOrd="0" destOrd="0" presId="urn:microsoft.com/office/officeart/2005/8/layout/matrix1"/>
    <dgm:cxn modelId="{F9257415-85A2-489A-84A8-976D58511FAE}" type="presParOf" srcId="{93422387-3B52-4B00-A64C-3F4CE2A762FE}" destId="{DFF05DDF-A197-4FC4-A337-F4A5F9FF21ED}" srcOrd="0" destOrd="0" presId="urn:microsoft.com/office/officeart/2005/8/layout/matrix1"/>
    <dgm:cxn modelId="{B155C5ED-453A-4D3B-AD17-C106A061765D}" type="presParOf" srcId="{93422387-3B52-4B00-A64C-3F4CE2A762FE}" destId="{7C53AA02-0DCC-41B9-B41C-9AB065FD547D}" srcOrd="1" destOrd="0" presId="urn:microsoft.com/office/officeart/2005/8/layout/matrix1"/>
    <dgm:cxn modelId="{FA0ABE34-1DD3-4585-B7B7-38EEACF26D29}" type="presParOf" srcId="{93422387-3B52-4B00-A64C-3F4CE2A762FE}" destId="{66184BBC-5DD8-4D86-97BC-8AC35F785678}" srcOrd="2" destOrd="0" presId="urn:microsoft.com/office/officeart/2005/8/layout/matrix1"/>
    <dgm:cxn modelId="{38773979-A380-42F1-B7DF-EF35FD54742B}" type="presParOf" srcId="{93422387-3B52-4B00-A64C-3F4CE2A762FE}" destId="{6170C75C-1EFC-4F38-9CCE-08ED6032E76C}" srcOrd="3" destOrd="0" presId="urn:microsoft.com/office/officeart/2005/8/layout/matrix1"/>
    <dgm:cxn modelId="{101BA605-6FE5-4ADA-815C-63DA0746516B}" type="presParOf" srcId="{93422387-3B52-4B00-A64C-3F4CE2A762FE}" destId="{CBF489AE-1769-4339-A47F-38DA943E7C17}" srcOrd="4" destOrd="0" presId="urn:microsoft.com/office/officeart/2005/8/layout/matrix1"/>
    <dgm:cxn modelId="{0022712F-665A-4F10-AC61-45CEEEF6C0C6}" type="presParOf" srcId="{93422387-3B52-4B00-A64C-3F4CE2A762FE}" destId="{5849FCEB-65B1-4C54-85E9-86F82CBAF4FC}" srcOrd="5" destOrd="0" presId="urn:microsoft.com/office/officeart/2005/8/layout/matrix1"/>
    <dgm:cxn modelId="{29B110B3-B3B1-4E24-A73C-BE7840BB9FAF}" type="presParOf" srcId="{93422387-3B52-4B00-A64C-3F4CE2A762FE}" destId="{83F01434-CB68-4467-9DA4-6969DB94D0F3}" srcOrd="6" destOrd="0" presId="urn:microsoft.com/office/officeart/2005/8/layout/matrix1"/>
    <dgm:cxn modelId="{7EEFB2C3-DEBF-4831-A016-FD4243431DDB}" type="presParOf" srcId="{93422387-3B52-4B00-A64C-3F4CE2A762FE}" destId="{5A4DC7BD-A898-4545-8FCD-0E29816AA1E6}" srcOrd="7" destOrd="0" presId="urn:microsoft.com/office/officeart/2005/8/layout/matrix1"/>
    <dgm:cxn modelId="{B3708820-7901-4FA1-9853-6D59D9CABC52}" type="presParOf" srcId="{1DF62FCD-FA9A-4A7C-845F-1AE4DC5237E6}" destId="{63D85109-3FD4-4ACC-9A9B-B88E5CAEAA3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05DDF-A197-4FC4-A337-F4A5F9FF21ED}">
      <dsp:nvSpPr>
        <dsp:cNvPr id="0" name=""/>
        <dsp:cNvSpPr/>
      </dsp:nvSpPr>
      <dsp:spPr>
        <a:xfrm rot="16200000">
          <a:off x="821465" y="-821465"/>
          <a:ext cx="2347451" cy="3990383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133 </a:t>
          </a:r>
          <a:r>
            <a:rPr lang="ru-RU" sz="2800" b="1" kern="1200" dirty="0" smtClean="0"/>
            <a:t>действующих членoв</a:t>
          </a:r>
          <a:endParaRPr lang="en-US" sz="2800" b="1" kern="1200" dirty="0"/>
        </a:p>
      </dsp:txBody>
      <dsp:txXfrm rot="5400000">
        <a:off x="0" y="0"/>
        <a:ext cx="3990383" cy="1760589"/>
      </dsp:txXfrm>
    </dsp:sp>
    <dsp:sp modelId="{66184BBC-5DD8-4D86-97BC-8AC35F785678}">
      <dsp:nvSpPr>
        <dsp:cNvPr id="0" name=""/>
        <dsp:cNvSpPr/>
      </dsp:nvSpPr>
      <dsp:spPr>
        <a:xfrm>
          <a:off x="3990383" y="0"/>
          <a:ext cx="3990383" cy="234745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>
              <a:hlinkClick xmlns:r="http://schemas.openxmlformats.org/officeDocument/2006/relationships" r:id="rId1"/>
            </a:rPr>
            <a:t>22</a:t>
          </a:r>
          <a:r>
            <a:rPr lang="en-GB" sz="2800" b="1" kern="1200" dirty="0" smtClean="0"/>
            <a:t> </a:t>
          </a:r>
          <a:r>
            <a:rPr lang="ru-RU" sz="2800" b="1" kern="1200" dirty="0" smtClean="0">
              <a:latin typeface="Helvetica" pitchFamily="34" charset="0"/>
            </a:rPr>
            <a:t>организаций </a:t>
          </a:r>
          <a:r>
            <a:rPr lang="ru-RU" sz="2800" kern="1200" dirty="0" smtClean="0">
              <a:latin typeface="Arial" panose="020B0604020202020204" pitchFamily="34" charset="0"/>
              <a:cs typeface="Arial" panose="020B0604020202020204" pitchFamily="34" charset="0"/>
            </a:rPr>
            <a:t>действующих в области оценки соответствия</a:t>
          </a:r>
          <a:endParaRPr lang="en-US" sz="2800" kern="1200" dirty="0"/>
        </a:p>
      </dsp:txBody>
      <dsp:txXfrm>
        <a:off x="3990383" y="0"/>
        <a:ext cx="3990383" cy="1760589"/>
      </dsp:txXfrm>
    </dsp:sp>
    <dsp:sp modelId="{CBF489AE-1769-4339-A47F-38DA943E7C17}">
      <dsp:nvSpPr>
        <dsp:cNvPr id="0" name=""/>
        <dsp:cNvSpPr/>
      </dsp:nvSpPr>
      <dsp:spPr>
        <a:xfrm rot="10800000">
          <a:off x="0" y="2347451"/>
          <a:ext cx="3990383" cy="234745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Политика и техническая работа</a:t>
          </a:r>
          <a:endParaRPr lang="en-US" sz="2800" kern="1200" dirty="0"/>
        </a:p>
      </dsp:txBody>
      <dsp:txXfrm rot="10800000">
        <a:off x="0" y="2934314"/>
        <a:ext cx="3990383" cy="1760589"/>
      </dsp:txXfrm>
    </dsp:sp>
    <dsp:sp modelId="{83F01434-CB68-4467-9DA4-6969DB94D0F3}">
      <dsp:nvSpPr>
        <dsp:cNvPr id="0" name=""/>
        <dsp:cNvSpPr/>
      </dsp:nvSpPr>
      <dsp:spPr>
        <a:xfrm rot="5400000">
          <a:off x="4811848" y="1525986"/>
          <a:ext cx="2347451" cy="3990383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Helvetica" pitchFamily="34" charset="0"/>
            </a:rPr>
            <a:t>Нейтральный подход </a:t>
          </a:r>
          <a:r>
            <a:rPr lang="ru-RU" sz="2800" kern="1200" dirty="0" smtClean="0">
              <a:latin typeface="Helvetica" pitchFamily="34" charset="0"/>
            </a:rPr>
            <a:t>к различным методам по оценке соответствия</a:t>
          </a:r>
          <a:endParaRPr lang="en-US" sz="2800" kern="1200" dirty="0">
            <a:latin typeface="Helvetica" pitchFamily="34" charset="0"/>
          </a:endParaRPr>
        </a:p>
      </dsp:txBody>
      <dsp:txXfrm rot="-5400000">
        <a:off x="3990383" y="2934314"/>
        <a:ext cx="3990383" cy="1760589"/>
      </dsp:txXfrm>
    </dsp:sp>
    <dsp:sp modelId="{63D85109-3FD4-4ACC-9A9B-B88E5CAEAA3A}">
      <dsp:nvSpPr>
        <dsp:cNvPr id="0" name=""/>
        <dsp:cNvSpPr/>
      </dsp:nvSpPr>
      <dsp:spPr>
        <a:xfrm>
          <a:off x="2587699" y="1686931"/>
          <a:ext cx="2805366" cy="1321040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rPr>
            <a:t>Комитет ИСО по оценке соответствия</a:t>
          </a:r>
          <a:endParaRPr lang="en-US" sz="2300" b="1" kern="1200" dirty="0"/>
        </a:p>
      </dsp:txBody>
      <dsp:txXfrm>
        <a:off x="2652187" y="1751419"/>
        <a:ext cx="2676390" cy="1192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>
              <a:latin typeface="Arial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H" dirty="0" smtClean="0">
                <a:latin typeface="Arial"/>
              </a:rPr>
              <a:t>January, 2012</a:t>
            </a:r>
            <a:endParaRPr lang="en-GB" dirty="0">
              <a:latin typeface="Arial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>
                <a:latin typeface="Arial"/>
              </a:rPr>
              <a:t>Titre</a:t>
            </a:r>
            <a:endParaRPr lang="en-GB" dirty="0"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651A1F7-04AE-034E-951C-BBBA409FC5E2}" type="slidenum">
              <a:rPr lang="en-GB">
                <a:latin typeface="Arial"/>
              </a:rPr>
              <a:pPr>
                <a:defRPr/>
              </a:pPr>
              <a:t>‹#›</a:t>
            </a:fld>
            <a:endParaRPr lang="en-GB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200810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H" dirty="0" smtClean="0"/>
              <a:t>January, 2012</a:t>
            </a:r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noProof="0" dirty="0" smtClean="0"/>
              <a:t>Cliquez pour modifier les styles du texte du masque</a:t>
            </a:r>
          </a:p>
          <a:p>
            <a:pPr lvl="1"/>
            <a:r>
              <a:rPr lang="fr-CH" noProof="0" dirty="0" smtClean="0"/>
              <a:t>Deuxième niveau</a:t>
            </a:r>
          </a:p>
          <a:p>
            <a:pPr lvl="2"/>
            <a:r>
              <a:rPr lang="fr-CH" noProof="0" dirty="0" smtClean="0"/>
              <a:t>Troisième niveau</a:t>
            </a:r>
          </a:p>
          <a:p>
            <a:pPr lvl="3"/>
            <a:r>
              <a:rPr lang="fr-CH" noProof="0" dirty="0" smtClean="0"/>
              <a:t>Quatrième niveau</a:t>
            </a:r>
          </a:p>
          <a:p>
            <a:pPr lvl="4"/>
            <a:r>
              <a:rPr lang="fr-CH" noProof="0" dirty="0" smtClean="0"/>
              <a:t>Cinquième niveau</a:t>
            </a:r>
            <a:endParaRPr lang="en-GB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Titre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21209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Arial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Arial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65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74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prstClr val="black"/>
                </a:solidFill>
              </a:rPr>
              <a:t>Titre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88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60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9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2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ru-RU" sz="900" kern="1200" dirty="0" smtClean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buClr>
                <a:srgbClr val="FF0000"/>
              </a:buClr>
              <a:defRPr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C9C5CF-63B0-4726-91E9-D0C47A2D06A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954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4538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745161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782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536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502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577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622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dirty="0" smtClean="0">
              <a:solidFill>
                <a:schemeClr val="tx1"/>
              </a:solidFill>
              <a:effectLst/>
              <a:latin typeface="Arial"/>
              <a:ea typeface="Arial"/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January,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97629-A404-124A-8B18-8643EFF63601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02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-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Faire glisser l'image vers l'espace réservé ou cliquer sur l'icône pour l'ajouter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fr-CH" smtClean="0"/>
              <a:t>Cliquez et modifiez le titre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use this template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00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MetaPro-Book"/>
              </a:rPr>
              <a:t>April 2014</a:t>
            </a:r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D04258D7-1519-4C4F-823B-FCD12746BF3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MetaPro-Book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MetaPro-Book"/>
            </a:endParaRPr>
          </a:p>
        </p:txBody>
      </p:sp>
    </p:spTree>
    <p:extLst>
      <p:ext uri="{BB962C8B-B14F-4D97-AF65-F5344CB8AC3E}">
        <p14:creationId xmlns:p14="http://schemas.microsoft.com/office/powerpoint/2010/main" val="731808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8148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642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90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4791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148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326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6966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3344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411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586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76400"/>
            <a:ext cx="3815862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6627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3092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159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58653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957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8526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6131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91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SO Avec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3058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600" b="1" i="0">
                <a:solidFill>
                  <a:srgbClr val="18619E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fr-FR" noProof="0" dirty="0" smtClean="0"/>
              <a:t>Cliquez et modifiez le titre</a:t>
            </a:r>
            <a:endParaRPr lang="fr-FR" dirty="0"/>
          </a:p>
        </p:txBody>
      </p:sp>
      <p:sp>
        <p:nvSpPr>
          <p:cNvPr id="20" name="Espace réservé du graphique 4"/>
          <p:cNvSpPr>
            <a:spLocks noGrp="1"/>
          </p:cNvSpPr>
          <p:nvPr>
            <p:ph type="chart" sz="quarter" idx="10"/>
          </p:nvPr>
        </p:nvSpPr>
        <p:spPr>
          <a:xfrm>
            <a:off x="4259483" y="1892277"/>
            <a:ext cx="4180723" cy="4035448"/>
          </a:xfrm>
          <a:prstGeom prst="rect">
            <a:avLst/>
          </a:prstGeom>
        </p:spPr>
        <p:txBody>
          <a:bodyPr/>
          <a:lstStyle>
            <a:lvl1pPr marL="0" indent="180000">
              <a:spcAft>
                <a:spcPts val="700"/>
              </a:spcAft>
              <a:buFont typeface="Wingdings" charset="2"/>
              <a:buChar char="§"/>
              <a:defRPr sz="1400">
                <a:solidFill>
                  <a:srgbClr val="3C3C3C"/>
                </a:solidFill>
                <a:latin typeface="+mn-lt"/>
                <a:cs typeface="Arial"/>
              </a:defRPr>
            </a:lvl1pPr>
          </a:lstStyle>
          <a:p>
            <a:pPr lvl="0"/>
            <a:endParaRPr lang="fr-FR" noProof="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200" y="1892300"/>
            <a:ext cx="3302000" cy="4035425"/>
          </a:xfrm>
          <a:prstGeom prst="rect">
            <a:avLst/>
          </a:prstGeom>
        </p:spPr>
        <p:txBody>
          <a:bodyPr/>
          <a:lstStyle>
            <a:lvl1pPr marL="180000" marR="0" indent="-180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 sz="1400">
                <a:latin typeface="+mn-lt"/>
                <a:cs typeface="Arial"/>
              </a:defRPr>
            </a:lvl1pPr>
            <a:lvl2pPr marL="180000" marR="0" indent="1800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1400">
                <a:latin typeface="+mn-lt"/>
                <a:cs typeface="Arial"/>
              </a:defRPr>
            </a:lvl2pPr>
            <a:lvl3pPr marL="360000" marR="0" indent="18000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Lucida Grande"/>
              <a:buChar char="–"/>
              <a:tabLst/>
              <a:defRPr sz="1400">
                <a:latin typeface="+mn-lt"/>
                <a:cs typeface="Arial"/>
              </a:defRPr>
            </a:lvl3pPr>
          </a:lstStyle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2"/>
          </p:nvPr>
        </p:nvSpPr>
        <p:spPr>
          <a:xfrm>
            <a:off x="403225" y="6508750"/>
            <a:ext cx="5624513" cy="3317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SMA - 2010-04-24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3"/>
          </p:nvPr>
        </p:nvSpPr>
        <p:spPr>
          <a:xfrm>
            <a:off x="403225" y="6157913"/>
            <a:ext cx="7864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Workshop for TPM's and TO's – 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023225" y="6357938"/>
            <a:ext cx="185738" cy="1825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E1782CD-9924-4935-B324-D67FF9A0D558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87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2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65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165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165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165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165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32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12" y="5418138"/>
            <a:ext cx="528417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8132" y="274638"/>
            <a:ext cx="8278669" cy="114300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lnSpc>
                <a:spcPts val="3139"/>
              </a:lnSpc>
              <a:defRPr sz="3323" b="1" i="0">
                <a:solidFill>
                  <a:srgbClr val="09346A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8132" y="1600202"/>
            <a:ext cx="8278669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662">
                <a:solidFill>
                  <a:srgbClr val="3D3D3F"/>
                </a:solidFill>
                <a:latin typeface="Helvetica"/>
              </a:defRPr>
            </a:lvl1pPr>
            <a:lvl2pPr>
              <a:defRPr sz="1662">
                <a:solidFill>
                  <a:srgbClr val="3D3D3F"/>
                </a:solidFill>
                <a:latin typeface="Helvetica"/>
              </a:defRPr>
            </a:lvl2pPr>
            <a:lvl3pPr>
              <a:defRPr sz="1662">
                <a:solidFill>
                  <a:srgbClr val="3D3D3F"/>
                </a:solidFill>
                <a:latin typeface="Helvetica"/>
              </a:defRPr>
            </a:lvl3pPr>
            <a:lvl4pPr>
              <a:defRPr sz="1662">
                <a:solidFill>
                  <a:srgbClr val="3D3D3F"/>
                </a:solidFill>
                <a:latin typeface="Helvetica"/>
              </a:defRPr>
            </a:lvl4pPr>
            <a:lvl5pPr>
              <a:defRPr sz="1662">
                <a:solidFill>
                  <a:srgbClr val="3D3D3F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02982" y="6508750"/>
            <a:ext cx="5624146" cy="331788"/>
          </a:xfrm>
          <a:prstGeom prst="rect">
            <a:avLst/>
          </a:prstGeom>
        </p:spPr>
        <p:txBody>
          <a:bodyPr/>
          <a:lstStyle>
            <a:lvl1pPr>
              <a:defRPr sz="1015" b="0" i="0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fld id="{DA560DA2-F525-4C50-A099-CF482B0B8E28}" type="datetimeFigureOut">
              <a:rPr lang="en-US"/>
              <a:pPr>
                <a:defRPr/>
              </a:pPr>
              <a:t>2016-06-14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2981" y="6157914"/>
            <a:ext cx="7864719" cy="365125"/>
          </a:xfrm>
          <a:prstGeom prst="rect">
            <a:avLst/>
          </a:prstGeom>
        </p:spPr>
        <p:txBody>
          <a:bodyPr/>
          <a:lstStyle>
            <a:lvl1pPr algn="l">
              <a:defRPr sz="1015" baseline="0">
                <a:solidFill>
                  <a:srgbClr val="868789"/>
                </a:solidFill>
                <a:latin typeface="Helvetic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4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940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498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-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970924"/>
            <a:ext cx="8001000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71500" y="3485617"/>
            <a:ext cx="8001000" cy="2287588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Powerpoint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b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use this template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518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MetaPro-Book"/>
              </a:rPr>
              <a:t>April 2014</a:t>
            </a:r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717B32F9-C1E0-4365-BD7B-E2AAA7F8B6FD}" type="slidenum">
              <a:rPr lang="en-US" smtClean="0">
                <a:solidFill>
                  <a:prstClr val="black"/>
                </a:solidFill>
                <a:latin typeface="MetaPro-Book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/>
              </a:solidFill>
              <a:latin typeface="MetaPro-Book"/>
            </a:endParaRPr>
          </a:p>
        </p:txBody>
      </p:sp>
    </p:spTree>
    <p:extLst>
      <p:ext uri="{BB962C8B-B14F-4D97-AF65-F5344CB8AC3E}">
        <p14:creationId xmlns:p14="http://schemas.microsoft.com/office/powerpoint/2010/main" val="364160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3.xml"/><Relationship Id="rId3" Type="http://schemas.openxmlformats.org/officeDocument/2006/relationships/slideLayout" Target="../slideLayouts/slideLayout10.xml"/><Relationship Id="rId7" Type="http://schemas.openxmlformats.org/officeDocument/2006/relationships/control" Target="../activeX/activeX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control" Target="../activeX/activeX1.xml"/><Relationship Id="rId11" Type="http://schemas.openxmlformats.org/officeDocument/2006/relationships/image" Target="../media/image7.wmf"/><Relationship Id="rId5" Type="http://schemas.openxmlformats.org/officeDocument/2006/relationships/vmlDrawing" Target="../drawings/vmlDrawing1.vml"/><Relationship Id="rId10" Type="http://schemas.openxmlformats.org/officeDocument/2006/relationships/image" Target="../media/image6.wmf"/><Relationship Id="rId4" Type="http://schemas.openxmlformats.org/officeDocument/2006/relationships/theme" Target="../theme/theme2.xml"/><Relationship Id="rId9" Type="http://schemas.openxmlformats.org/officeDocument/2006/relationships/image" Target="../media/image5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0.wmf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control" Target="../activeX/activeX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control" Target="../activeX/activeX4.xml"/><Relationship Id="rId5" Type="http://schemas.openxmlformats.org/officeDocument/2006/relationships/slideLayout" Target="../slideLayouts/slideLayout15.xml"/><Relationship Id="rId10" Type="http://schemas.openxmlformats.org/officeDocument/2006/relationships/vmlDrawing" Target="../drawings/vmlDrawing2.v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Relationship Id="rId14" Type="http://schemas.openxmlformats.org/officeDocument/2006/relationships/image" Target="../media/image1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0.w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control" Target="../activeX/activeX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control" Target="../activeX/activeX6.xml"/><Relationship Id="rId5" Type="http://schemas.openxmlformats.org/officeDocument/2006/relationships/slideLayout" Target="../slideLayouts/slideLayout23.xml"/><Relationship Id="rId10" Type="http://schemas.openxmlformats.org/officeDocument/2006/relationships/vmlDrawing" Target="../drawings/vmlDrawing3.v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4.xml"/><Relationship Id="rId14" Type="http://schemas.openxmlformats.org/officeDocument/2006/relationships/image" Target="../media/image1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 dirty="0"/>
          </a:p>
        </p:txBody>
      </p:sp>
      <p:pic>
        <p:nvPicPr>
          <p:cNvPr id="1041" name="Image1"/>
          <p:cNvPicPr preferRelativeResize="0">
            <a:picLocks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Image2"/>
          <p:cNvPicPr preferRelativeResize="0">
            <a:picLocks noChangeArrowheads="1" noChangeShapeType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7788"/>
            <a:ext cx="566738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Image3"/>
          <p:cNvPicPr preferRelativeResize="0">
            <a:picLocks noChangeArrowheads="1" noChangeShapeType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6550"/>
            <a:ext cx="503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47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38" r:id="rId2"/>
    <p:sldLayoutId id="2147483739" r:id="rId3"/>
    <p:sldLayoutId id="2147483740" r:id="rId4"/>
    <p:sldLayoutId id="2147483741" r:id="rId5"/>
    <p:sldLayoutId id="2147483744" r:id="rId6"/>
    <p:sldLayoutId id="2147483745" r:id="rId7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17800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911" name="Image1" r:id="rId6" imgW="9144000" imgH="114480"/>
        </mc:Choice>
        <mc:Fallback>
          <p:control name="Image1" r:id="rId6" imgW="9144000" imgH="114480">
            <p:pic>
              <p:nvPicPr>
                <p:cNvPr id="3" name="Image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1174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912" name="Image2" r:id="rId7" imgW="563760" imgH="769680"/>
        </mc:Choice>
        <mc:Fallback>
          <p:control name="Image2" r:id="rId7" imgW="563760" imgH="769680">
            <p:pic>
              <p:nvPicPr>
                <p:cNvPr id="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/>
                <a:srcRect/>
                <a:stretch>
                  <a:fillRect/>
                </a:stretch>
              </p:blipFill>
              <p:spPr bwMode="auto">
                <a:xfrm>
                  <a:off x="571500" y="77788"/>
                  <a:ext cx="566738" cy="7683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913" name="Image3" r:id="rId8" imgW="502920" imgH="457200"/>
        </mc:Choice>
        <mc:Fallback>
          <p:control name="Image3" r:id="rId8" imgW="502920" imgH="457200">
            <p:pic>
              <p:nvPicPr>
                <p:cNvPr id="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609600" y="336550"/>
                  <a:ext cx="503238" cy="457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92560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8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8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29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30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12723" name="Image2" r:id="rId11" imgW="403920" imgH="548640"/>
        </mc:Choice>
        <mc:Fallback>
          <p:control name="Image2" r:id="rId11" imgW="403920" imgH="548640">
            <p:pic>
              <p:nvPicPr>
                <p:cNvPr id="12304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2724" name="Image3" r:id="rId12" imgW="358200" imgH="327600"/>
        </mc:Choice>
        <mc:Fallback>
          <p:control name="Image3" r:id="rId12" imgW="358200" imgH="327600">
            <p:pic>
              <p:nvPicPr>
                <p:cNvPr id="12305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40516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1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2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3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33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13743" name="Image2" r:id="rId11" imgW="403920" imgH="548640"/>
        </mc:Choice>
        <mc:Fallback>
          <p:control name="Image2" r:id="rId11" imgW="403920" imgH="548640">
            <p:pic>
              <p:nvPicPr>
                <p:cNvPr id="13326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3744" name="Image3" r:id="rId12" imgW="358200" imgH="327600"/>
        </mc:Choice>
        <mc:Fallback>
          <p:control name="Image3" r:id="rId12" imgW="358200" imgH="327600">
            <p:pic>
              <p:nvPicPr>
                <p:cNvPr id="13327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98488" y="185738"/>
                  <a:ext cx="361950" cy="3270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945057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home/standards/certification/iso-survey.htm?certificate=ISO%209001&amp;countrycode=A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hyperlink" Target="http://www.iso.org/iso/ru/publication_item.html?pid=PUB10038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so.org/iso/ru/home/store/catalogue_tc/catalogue_tc_browse.htm?commid=54998&amp;published=on&amp;includesc=true" TargetMode="External"/><Relationship Id="rId3" Type="http://schemas.openxmlformats.org/officeDocument/2006/relationships/hyperlink" Target="http://www.iso.org/iso/ru/home/about/conformity-assessment/casco.htm" TargetMode="External"/><Relationship Id="rId7" Type="http://schemas.openxmlformats.org/officeDocument/2006/relationships/hyperlink" Target="https://www.iso.org/obp/ui/r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so.org/iso/ru/home/store/conformity_assessment_publications.htm" TargetMode="External"/><Relationship Id="rId5" Type="http://schemas.openxmlformats.org/officeDocument/2006/relationships/hyperlink" Target="http://www.iso.org/iso/ru/home/about/conformity-assessment/conformity-assessment_resources.htm" TargetMode="External"/><Relationship Id="rId4" Type="http://schemas.openxmlformats.org/officeDocument/2006/relationships/hyperlink" Target="http://www.iso.org/sites/cascoregulators" TargetMode="External"/><Relationship Id="rId9" Type="http://schemas.openxmlformats.org/officeDocument/2006/relationships/hyperlink" Target="https://connect.iso.org/display/casco/News+and+Announcement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home/standards_development/list_of_iso_technical_committees/iso_technical_committee_participation.htm?commid=5499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ru/home/store/catalogue_tc/catalogue_tc_browse.htm?commid=54998&amp;includesc=true&amp;published=on&amp;development=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/>
                <a:cs typeface="Arial"/>
              </a:rPr>
              <a:t>Оценка соответствия</a:t>
            </a:r>
            <a:br>
              <a:rPr lang="ru-RU" sz="4000" b="1" dirty="0" smtClean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ru-RU" sz="4000" b="1" dirty="0">
                <a:solidFill>
                  <a:srgbClr val="002060"/>
                </a:solidFill>
                <a:latin typeface="Arial"/>
                <a:cs typeface="Arial"/>
              </a:rPr>
              <a:t>и</a:t>
            </a:r>
            <a:r>
              <a:rPr lang="en-US" sz="4000" b="1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Arial"/>
                <a:cs typeface="Arial"/>
              </a:rPr>
              <a:t>ИСО/КАСКО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571500" y="4887685"/>
            <a:ext cx="6400800" cy="1752600"/>
          </a:xfrm>
        </p:spPr>
        <p:txBody>
          <a:bodyPr/>
          <a:lstStyle/>
          <a:p>
            <a:pPr algn="l"/>
            <a:r>
              <a:rPr lang="ru-RU" sz="2400" dirty="0"/>
              <a:t>Анна Королева, ИСО/КАСКО</a:t>
            </a:r>
            <a:endParaRPr lang="fr-FR" sz="2400" dirty="0"/>
          </a:p>
          <a:p>
            <a:pPr algn="l"/>
            <a:r>
              <a:rPr lang="ru-RU" sz="2400" dirty="0"/>
              <a:t>МГС</a:t>
            </a:r>
            <a:r>
              <a:rPr lang="fr-FR" sz="2400" dirty="0"/>
              <a:t>, </a:t>
            </a:r>
            <a:r>
              <a:rPr lang="ru-RU" sz="2400" dirty="0"/>
              <a:t>Баку</a:t>
            </a:r>
            <a:r>
              <a:rPr lang="en-US" sz="2400" dirty="0"/>
              <a:t>, 27-28 </a:t>
            </a:r>
            <a:r>
              <a:rPr lang="ru-RU" sz="2400" dirty="0" smtClean="0"/>
              <a:t>июня 201</a:t>
            </a:r>
            <a:r>
              <a:rPr lang="en-US" sz="2400" dirty="0" smtClean="0"/>
              <a:t>6</a:t>
            </a:r>
            <a:endParaRPr lang="fr-FR" sz="2400" dirty="0"/>
          </a:p>
          <a:p>
            <a:endParaRPr lang="fr-FR" sz="240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237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382" y="184325"/>
            <a:ext cx="73914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Другие инициативы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  <a:r>
              <a:rPr lang="ru-RU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КАСКО 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68" y="1250178"/>
            <a:ext cx="8179018" cy="4959033"/>
          </a:xfrm>
        </p:spPr>
        <p:txBody>
          <a:bodyPr>
            <a:no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FF0000"/>
                </a:solidFill>
              </a:rPr>
              <a:t>Информационные материалы </a:t>
            </a:r>
            <a:r>
              <a:rPr lang="ru-RU" sz="1800" dirty="0" smtClean="0"/>
              <a:t>по </a:t>
            </a:r>
            <a:r>
              <a:rPr lang="ru-RU" sz="1800" dirty="0" smtClean="0"/>
              <a:t>следующим темам</a:t>
            </a:r>
            <a:r>
              <a:rPr lang="en-US" sz="1800" dirty="0" smtClean="0"/>
              <a:t>: </a:t>
            </a:r>
            <a:endParaRPr lang="en-GB" sz="1800" dirty="0" smtClean="0"/>
          </a:p>
          <a:p>
            <a:pPr marL="1943100" lvl="3" indent="-342900">
              <a:buFont typeface="Wingdings" panose="05000000000000000000" pitchFamily="2" charset="2"/>
              <a:buChar char="§"/>
            </a:pPr>
            <a:r>
              <a:rPr lang="ru-RU" sz="1800" dirty="0"/>
              <a:t>Опубликована </a:t>
            </a:r>
            <a:r>
              <a:rPr lang="ru-RU" sz="1800" dirty="0" smtClean="0"/>
              <a:t>брошюра</a:t>
            </a:r>
            <a:r>
              <a:rPr lang="en-US" sz="1800" dirty="0" smtClean="0"/>
              <a:t> “</a:t>
            </a:r>
            <a:r>
              <a:rPr lang="ru-RU" sz="1800" dirty="0" smtClean="0"/>
              <a:t>Разработка </a:t>
            </a:r>
            <a:r>
              <a:rPr lang="ru-RU" sz="1800" dirty="0" smtClean="0"/>
              <a:t>схем сертификации </a:t>
            </a:r>
            <a:r>
              <a:rPr lang="ru-RU" sz="1800" dirty="0" smtClean="0"/>
              <a:t>персонала</a:t>
            </a:r>
            <a:r>
              <a:rPr lang="en-US" sz="1800" dirty="0" smtClean="0"/>
              <a:t>”</a:t>
            </a:r>
            <a:r>
              <a:rPr lang="ru-RU" sz="1800" dirty="0" smtClean="0"/>
              <a:t>.</a:t>
            </a:r>
            <a:endParaRPr lang="en-US" sz="1800" dirty="0" smtClean="0"/>
          </a:p>
          <a:p>
            <a:pPr marL="1943100" lvl="3" indent="-342900">
              <a:buFont typeface="Wingdings" panose="05000000000000000000" pitchFamily="2" charset="2"/>
              <a:buChar char="§"/>
            </a:pPr>
            <a:r>
              <a:rPr lang="ru-RU" altLang="en-US" sz="1800" dirty="0" err="1" smtClean="0"/>
              <a:t>Са-мооценка</a:t>
            </a:r>
            <a:r>
              <a:rPr lang="ru-RU" altLang="en-US" sz="1800" dirty="0" smtClean="0"/>
              <a:t> </a:t>
            </a:r>
            <a:r>
              <a:rPr lang="ru-RU" altLang="en-US" sz="1800" dirty="0"/>
              <a:t>или </a:t>
            </a:r>
            <a:r>
              <a:rPr lang="ru-RU" altLang="en-US" sz="1800" dirty="0" err="1"/>
              <a:t>самодекларирование</a:t>
            </a:r>
            <a:r>
              <a:rPr lang="ru-RU" altLang="en-US" sz="1800" dirty="0"/>
              <a:t> по стандарту</a:t>
            </a:r>
            <a:r>
              <a:rPr lang="en-US" altLang="en-US" sz="1800" dirty="0"/>
              <a:t> </a:t>
            </a:r>
            <a:r>
              <a:rPr lang="ru-RU" altLang="en-US" sz="1800" dirty="0"/>
              <a:t>ИСО/</a:t>
            </a:r>
            <a:r>
              <a:rPr lang="ru-RU" altLang="en-US" sz="1800" dirty="0" err="1"/>
              <a:t>МЭК</a:t>
            </a:r>
            <a:r>
              <a:rPr lang="ru-RU" altLang="en-US" sz="1800" dirty="0"/>
              <a:t> 17050 (декларация о соответствии</a:t>
            </a:r>
            <a:r>
              <a:rPr lang="ru-RU" altLang="en-US" sz="1800" dirty="0" smtClean="0"/>
              <a:t>)</a:t>
            </a:r>
            <a:endParaRPr lang="en-US" altLang="en-US" sz="1800" dirty="0" smtClean="0"/>
          </a:p>
          <a:p>
            <a:pPr marL="1943100" lvl="3" indent="-342900">
              <a:buFont typeface="Wingdings" panose="05000000000000000000" pitchFamily="2" charset="2"/>
              <a:buChar char="§"/>
            </a:pPr>
            <a:r>
              <a:rPr lang="ru-RU" sz="1800" dirty="0"/>
              <a:t>Инструментарий КАСКО</a:t>
            </a:r>
            <a:endParaRPr lang="en-US" sz="1800" dirty="0"/>
          </a:p>
          <a:p>
            <a:pPr marL="1943100" lvl="3" indent="-342900">
              <a:buFont typeface="Wingdings" panose="05000000000000000000" pitchFamily="2" charset="2"/>
              <a:buChar char="§"/>
            </a:pPr>
            <a:r>
              <a:rPr lang="ru-RU" sz="1800" dirty="0"/>
              <a:t>Часто задаваемые </a:t>
            </a:r>
            <a:r>
              <a:rPr lang="ru-RU" sz="1800" dirty="0" smtClean="0"/>
              <a:t>вопросы</a:t>
            </a:r>
            <a:r>
              <a:rPr lang="en-US" sz="1800" dirty="0" smtClean="0"/>
              <a:t> </a:t>
            </a:r>
            <a:r>
              <a:rPr lang="ru-RU" sz="1800" dirty="0" smtClean="0"/>
              <a:t>о</a:t>
            </a:r>
            <a:r>
              <a:rPr lang="en-US" sz="1800" dirty="0" smtClean="0"/>
              <a:t> </a:t>
            </a:r>
            <a:r>
              <a:rPr lang="ru-RU" sz="1800" dirty="0" smtClean="0"/>
              <a:t>разнице между стандартами системы менеджмента (</a:t>
            </a:r>
            <a:r>
              <a:rPr lang="en-US" sz="1800" dirty="0" err="1" smtClean="0"/>
              <a:t>MSS</a:t>
            </a:r>
            <a:r>
              <a:rPr lang="ru-RU" sz="1800" dirty="0" smtClean="0"/>
              <a:t>) и оценки соответствия </a:t>
            </a:r>
            <a:endParaRPr lang="en-US" sz="1800" dirty="0" smtClean="0"/>
          </a:p>
          <a:p>
            <a:pPr lvl="1" indent="0">
              <a:buNone/>
            </a:pPr>
            <a:endParaRPr lang="en-US" sz="1800" dirty="0" smtClean="0"/>
          </a:p>
          <a:p>
            <a:pPr marL="285750"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dirty="0" smtClean="0"/>
              <a:t>Ежегодно ИСО </a:t>
            </a:r>
            <a:r>
              <a:rPr lang="ru-RU" sz="1800" dirty="0"/>
              <a:t>проводит </a:t>
            </a:r>
            <a:r>
              <a:rPr lang="ru-RU" sz="1800" b="1" dirty="0">
                <a:solidFill>
                  <a:srgbClr val="FF0000"/>
                </a:solidFill>
              </a:rPr>
              <a:t>анализ данных по сертификации </a:t>
            </a:r>
            <a:r>
              <a:rPr lang="ru-RU" sz="1800" dirty="0"/>
              <a:t>на </a:t>
            </a:r>
            <a:r>
              <a:rPr lang="ru-RU" sz="1800" dirty="0" smtClean="0"/>
              <a:t>соответствие</a:t>
            </a:r>
            <a:r>
              <a:rPr lang="en-US" sz="1800" dirty="0" smtClean="0"/>
              <a:t> </a:t>
            </a:r>
            <a:r>
              <a:rPr lang="ru-RU" sz="1800" dirty="0" smtClean="0"/>
              <a:t>стандартам системы менеджмента.</a:t>
            </a:r>
            <a:r>
              <a:rPr lang="en-US" sz="1800" dirty="0" smtClean="0"/>
              <a:t> </a:t>
            </a:r>
            <a:r>
              <a:rPr lang="ru-RU" sz="1800" dirty="0" smtClean="0"/>
              <a:t>Основные </a:t>
            </a:r>
            <a:r>
              <a:rPr lang="ru-RU" sz="1800" dirty="0"/>
              <a:t>выводы </a:t>
            </a:r>
            <a:r>
              <a:rPr lang="ru-RU" sz="1800" dirty="0" smtClean="0"/>
              <a:t>за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2014 </a:t>
            </a:r>
            <a:r>
              <a:rPr lang="ru-RU" sz="1800" dirty="0" smtClean="0">
                <a:solidFill>
                  <a:srgbClr val="FF0000"/>
                </a:solidFill>
              </a:rPr>
              <a:t>г</a:t>
            </a:r>
            <a:r>
              <a:rPr lang="en-US" sz="1800" dirty="0" smtClean="0">
                <a:solidFill>
                  <a:srgbClr val="FF0000"/>
                </a:solidFill>
              </a:rPr>
              <a:t>. </a:t>
            </a:r>
            <a:r>
              <a:rPr lang="ru-RU" sz="1800" dirty="0" smtClean="0"/>
              <a:t>доступны бесплатно</a:t>
            </a:r>
            <a:r>
              <a:rPr lang="en-US" sz="1800" dirty="0"/>
              <a:t> </a:t>
            </a:r>
            <a:r>
              <a:rPr lang="ru-RU" sz="1800" dirty="0" smtClean="0"/>
              <a:t>на </a:t>
            </a:r>
            <a:r>
              <a:rPr lang="ru-RU" sz="1800" dirty="0">
                <a:hlinkClick r:id="rId3"/>
              </a:rPr>
              <a:t>веб-сайте</a:t>
            </a:r>
            <a:r>
              <a:rPr lang="ru-RU" sz="1800" dirty="0"/>
              <a:t> </a:t>
            </a:r>
            <a:r>
              <a:rPr lang="ru-RU" sz="1800" dirty="0" smtClean="0"/>
              <a:t>ИСО</a:t>
            </a:r>
            <a:r>
              <a:rPr lang="en-US" sz="1800" dirty="0" smtClean="0"/>
              <a:t>.</a:t>
            </a:r>
          </a:p>
          <a:p>
            <a:pPr marL="0" lvl="1" indent="0">
              <a:buClr>
                <a:srgbClr val="FF0000"/>
              </a:buClr>
              <a:buNone/>
            </a:pPr>
            <a:endParaRPr lang="en-US" sz="1800" dirty="0" smtClean="0"/>
          </a:p>
          <a:p>
            <a:pPr marL="285750"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cs typeface="Arial"/>
              </a:rPr>
              <a:t>Пилотный проект КАСКО</a:t>
            </a:r>
            <a:r>
              <a:rPr lang="en-US" sz="1800" dirty="0">
                <a:solidFill>
                  <a:schemeClr val="tx1"/>
                </a:solidFill>
                <a:cs typeface="Arial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cs typeface="Arial"/>
              </a:rPr>
              <a:t>- </a:t>
            </a:r>
            <a:r>
              <a:rPr lang="ru-RU" sz="1800" b="1" dirty="0" smtClean="0">
                <a:solidFill>
                  <a:srgbClr val="FF0000"/>
                </a:solidFill>
                <a:cs typeface="Arial"/>
              </a:rPr>
              <a:t>Форум </a:t>
            </a:r>
            <a:r>
              <a:rPr lang="ru-RU" sz="1800" b="1" dirty="0" err="1" smtClean="0">
                <a:solidFill>
                  <a:srgbClr val="FF0000"/>
                </a:solidFill>
                <a:cs typeface="Arial"/>
              </a:rPr>
              <a:t>стейкхолдеров</a:t>
            </a:r>
            <a:r>
              <a:rPr lang="en-US" sz="1800" b="1" dirty="0" smtClean="0">
                <a:solidFill>
                  <a:srgbClr val="FF0000"/>
                </a:solidFill>
                <a:cs typeface="Arial"/>
              </a:rPr>
              <a:t>,</a:t>
            </a:r>
            <a:r>
              <a:rPr lang="ru-RU" sz="1800" dirty="0"/>
              <a:t> </a:t>
            </a:r>
            <a:r>
              <a:rPr lang="ru-RU" sz="1800" dirty="0" smtClean="0"/>
              <a:t>ориентированный</a:t>
            </a:r>
            <a:r>
              <a:rPr lang="en-US" sz="1800" dirty="0" smtClean="0"/>
              <a:t> </a:t>
            </a:r>
            <a:r>
              <a:rPr lang="ru-RU" sz="1800" dirty="0"/>
              <a:t>на страховой </a:t>
            </a:r>
            <a:r>
              <a:rPr lang="ru-RU" sz="1800" dirty="0" smtClean="0"/>
              <a:t>сектор</a:t>
            </a:r>
            <a:r>
              <a:rPr lang="en-US" sz="1800" dirty="0" smtClean="0"/>
              <a:t>,</a:t>
            </a:r>
            <a:r>
              <a:rPr lang="en-US" sz="1800" b="1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ru-RU" sz="1800" dirty="0" smtClean="0"/>
              <a:t>пройдет </a:t>
            </a:r>
            <a:r>
              <a:rPr lang="ru-RU" sz="1800" dirty="0"/>
              <a:t>в конце 2016 </a:t>
            </a:r>
            <a:r>
              <a:rPr lang="ru-RU" sz="1800" dirty="0" smtClean="0"/>
              <a:t>года, </a:t>
            </a:r>
            <a:r>
              <a:rPr lang="ru-RU" sz="1800" dirty="0"/>
              <a:t>в </a:t>
            </a:r>
            <a:r>
              <a:rPr lang="ru-RU" sz="1800" dirty="0" smtClean="0"/>
              <a:t>Лондоне</a:t>
            </a:r>
            <a:r>
              <a:rPr lang="en-US" sz="1800" dirty="0" smtClean="0"/>
              <a:t>.</a:t>
            </a:r>
          </a:p>
          <a:p>
            <a:pPr marL="285750" lvl="1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1800" dirty="0" smtClean="0"/>
          </a:p>
        </p:txBody>
      </p:sp>
      <p:pic>
        <p:nvPicPr>
          <p:cNvPr id="4" name="Picture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65" y="1721681"/>
            <a:ext cx="1344925" cy="190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8052" y="130917"/>
            <a:ext cx="6816238" cy="864111"/>
          </a:xfrm>
        </p:spPr>
        <p:txBody>
          <a:bodyPr>
            <a:noAutofit/>
          </a:bodyPr>
          <a:lstStyle/>
          <a:p>
            <a:pPr algn="l"/>
            <a:r>
              <a:rPr lang="ru-RU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Ресурсы</a:t>
            </a:r>
            <a:r>
              <a:rPr lang="en-US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  <a:r>
              <a:rPr lang="ru-RU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по</a:t>
            </a:r>
            <a:r>
              <a:rPr lang="en-US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  <a:r>
              <a:rPr lang="ru-RU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оценке соответствия</a:t>
            </a:r>
            <a:r>
              <a:rPr lang="en-US" sz="31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" y="995028"/>
            <a:ext cx="8001000" cy="566928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ru-RU" sz="1600" b="1" dirty="0"/>
              <a:t>Веб-сайт </a:t>
            </a:r>
            <a:r>
              <a:rPr lang="ru-RU" sz="1600" b="1" dirty="0" smtClean="0"/>
              <a:t>ИСО</a:t>
            </a:r>
            <a:r>
              <a:rPr lang="en-US" sz="1600" b="1" dirty="0" smtClean="0"/>
              <a:t>: </a:t>
            </a:r>
          </a:p>
          <a:p>
            <a:pPr>
              <a:buClr>
                <a:srgbClr val="FF0000"/>
              </a:buClr>
            </a:pP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err="1">
                <a:hlinkClick r:id="rId3"/>
              </a:rPr>
              <a:t>www.iso.org</a:t>
            </a:r>
            <a:r>
              <a:rPr lang="en-US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iso</a:t>
            </a:r>
            <a:r>
              <a:rPr lang="en-US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ru</a:t>
            </a:r>
            <a:r>
              <a:rPr lang="en-US" sz="1600" dirty="0">
                <a:hlinkClick r:id="rId3"/>
              </a:rPr>
              <a:t>/home/about/conformity-assessment/</a:t>
            </a:r>
            <a:r>
              <a:rPr lang="en-US" sz="1600" dirty="0" err="1">
                <a:hlinkClick r:id="rId3"/>
              </a:rPr>
              <a:t>casco.htm</a:t>
            </a:r>
            <a:r>
              <a:rPr lang="en-US" sz="1600" dirty="0" smtClean="0"/>
              <a:t>?=</a:t>
            </a:r>
          </a:p>
          <a:p>
            <a:pPr>
              <a:buClr>
                <a:srgbClr val="FF0000"/>
              </a:buClr>
            </a:pPr>
            <a:endParaRPr lang="en-US" sz="1600" dirty="0" smtClean="0"/>
          </a:p>
          <a:p>
            <a:pPr>
              <a:buClr>
                <a:srgbClr val="FF0000"/>
              </a:buClr>
            </a:pPr>
            <a:r>
              <a:rPr lang="ru-RU" sz="1600" b="1" dirty="0" smtClean="0"/>
              <a:t>Инструменты </a:t>
            </a:r>
            <a:r>
              <a:rPr lang="ru-RU" sz="1600" b="1" dirty="0"/>
              <a:t>оценки соответствия для регулирующих </a:t>
            </a:r>
            <a:r>
              <a:rPr lang="ru-RU" sz="1600" b="1" dirty="0" smtClean="0"/>
              <a:t>органов</a:t>
            </a:r>
            <a:r>
              <a:rPr lang="en-US" sz="1600" b="1" dirty="0" smtClean="0"/>
              <a:t>: </a:t>
            </a:r>
            <a:r>
              <a:rPr lang="ru-RU" sz="1600" b="1" dirty="0"/>
              <a:t>Интерактивная онлайн </a:t>
            </a:r>
            <a:r>
              <a:rPr lang="ru-RU" sz="1600" b="1" dirty="0" smtClean="0"/>
              <a:t>платформа</a:t>
            </a:r>
            <a:endParaRPr lang="en-US" sz="1600" b="1" dirty="0"/>
          </a:p>
          <a:p>
            <a:pPr>
              <a:buClr>
                <a:srgbClr val="FF0000"/>
              </a:buClr>
            </a:pPr>
            <a:r>
              <a:rPr lang="en-GB" sz="1600" dirty="0" smtClean="0">
                <a:hlinkClick r:id="rId4"/>
              </a:rPr>
              <a:t>http</a:t>
            </a:r>
            <a:r>
              <a:rPr lang="en-GB" sz="1600" dirty="0">
                <a:hlinkClick r:id="rId4"/>
              </a:rPr>
              <a:t>://</a:t>
            </a:r>
            <a:r>
              <a:rPr lang="en-GB" sz="1600" dirty="0" err="1" smtClean="0">
                <a:hlinkClick r:id="rId4"/>
              </a:rPr>
              <a:t>www.iso.org</a:t>
            </a:r>
            <a:r>
              <a:rPr lang="en-GB" sz="1600" dirty="0" smtClean="0">
                <a:hlinkClick r:id="rId4"/>
              </a:rPr>
              <a:t>/sites/</a:t>
            </a:r>
            <a:r>
              <a:rPr lang="en-GB" sz="1600" dirty="0" err="1" smtClean="0">
                <a:hlinkClick r:id="rId4"/>
              </a:rPr>
              <a:t>cascoregulators</a:t>
            </a:r>
            <a:endParaRPr lang="en-GB" sz="1600" dirty="0" smtClean="0"/>
          </a:p>
          <a:p>
            <a:pPr>
              <a:buClr>
                <a:srgbClr val="FF0000"/>
              </a:buClr>
            </a:pPr>
            <a:endParaRPr lang="en-GB" sz="1600" dirty="0"/>
          </a:p>
          <a:p>
            <a:pPr>
              <a:buClr>
                <a:srgbClr val="FF0000"/>
              </a:buClr>
            </a:pPr>
            <a:r>
              <a:rPr lang="ru-RU" sz="1600" b="1" dirty="0" smtClean="0"/>
              <a:t>Информационный бюллетень КАСКО</a:t>
            </a:r>
            <a:endParaRPr lang="en-US" sz="1600" b="1" dirty="0" smtClean="0"/>
          </a:p>
          <a:p>
            <a:pPr>
              <a:buClr>
                <a:srgbClr val="FF0000"/>
              </a:buClr>
            </a:pPr>
            <a:r>
              <a:rPr lang="en-US" sz="1600" dirty="0" smtClean="0">
                <a:hlinkClick r:id="rId5"/>
              </a:rPr>
              <a:t>http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err="1">
                <a:hlinkClick r:id="rId5"/>
              </a:rPr>
              <a:t>www.iso.org</a:t>
            </a:r>
            <a:r>
              <a:rPr lang="en-US" sz="1600" dirty="0">
                <a:hlinkClick r:id="rId5"/>
              </a:rPr>
              <a:t>/</a:t>
            </a:r>
            <a:r>
              <a:rPr lang="en-US" sz="1600" dirty="0" err="1">
                <a:hlinkClick r:id="rId5"/>
              </a:rPr>
              <a:t>iso</a:t>
            </a:r>
            <a:r>
              <a:rPr lang="en-US" sz="1600" dirty="0">
                <a:hlinkClick r:id="rId5"/>
              </a:rPr>
              <a:t>/</a:t>
            </a:r>
            <a:r>
              <a:rPr lang="en-US" sz="1600" dirty="0" err="1">
                <a:hlinkClick r:id="rId5"/>
              </a:rPr>
              <a:t>ru</a:t>
            </a:r>
            <a:r>
              <a:rPr lang="en-US" sz="1600" dirty="0">
                <a:hlinkClick r:id="rId5"/>
              </a:rPr>
              <a:t>/home/about/conformity-assessment/conformity-</a:t>
            </a:r>
            <a:r>
              <a:rPr lang="en-US" sz="1600" dirty="0" err="1">
                <a:hlinkClick r:id="rId5"/>
              </a:rPr>
              <a:t>assessment_resources.htm</a:t>
            </a:r>
            <a:r>
              <a:rPr lang="en-US" sz="1600" dirty="0" smtClean="0"/>
              <a:t>?=</a:t>
            </a:r>
          </a:p>
          <a:p>
            <a:pPr>
              <a:buClr>
                <a:srgbClr val="FF0000"/>
              </a:buClr>
            </a:pPr>
            <a:endParaRPr lang="en-US" sz="1600" b="1" dirty="0" smtClean="0"/>
          </a:p>
          <a:p>
            <a:pPr>
              <a:buClr>
                <a:srgbClr val="FF0000"/>
              </a:buClr>
            </a:pPr>
            <a:r>
              <a:rPr lang="ru-RU" sz="1600" b="1" dirty="0" smtClean="0"/>
              <a:t>Публикации</a:t>
            </a:r>
            <a:endParaRPr lang="en-US" sz="1600" b="1" dirty="0" smtClean="0"/>
          </a:p>
          <a:p>
            <a:pPr>
              <a:buClr>
                <a:srgbClr val="FF0000"/>
              </a:buClr>
            </a:pPr>
            <a:r>
              <a:rPr lang="en-US" sz="1600" dirty="0" smtClean="0">
                <a:hlinkClick r:id="rId6"/>
              </a:rPr>
              <a:t>http</a:t>
            </a:r>
            <a:r>
              <a:rPr lang="en-US" sz="1600" dirty="0">
                <a:hlinkClick r:id="rId6"/>
              </a:rPr>
              <a:t>://</a:t>
            </a:r>
            <a:r>
              <a:rPr lang="en-US" sz="1600" dirty="0" err="1">
                <a:hlinkClick r:id="rId6"/>
              </a:rPr>
              <a:t>www.iso.org</a:t>
            </a:r>
            <a:r>
              <a:rPr lang="en-US" sz="1600" dirty="0">
                <a:hlinkClick r:id="rId6"/>
              </a:rPr>
              <a:t>/</a:t>
            </a:r>
            <a:r>
              <a:rPr lang="en-US" sz="1600" dirty="0" err="1">
                <a:hlinkClick r:id="rId6"/>
              </a:rPr>
              <a:t>iso</a:t>
            </a:r>
            <a:r>
              <a:rPr lang="en-US" sz="1600" dirty="0">
                <a:hlinkClick r:id="rId6"/>
              </a:rPr>
              <a:t>/</a:t>
            </a:r>
            <a:r>
              <a:rPr lang="en-US" sz="1600" dirty="0" err="1">
                <a:hlinkClick r:id="rId6"/>
              </a:rPr>
              <a:t>ru</a:t>
            </a:r>
            <a:r>
              <a:rPr lang="en-US" sz="1600" dirty="0">
                <a:hlinkClick r:id="rId6"/>
              </a:rPr>
              <a:t>/home/store/</a:t>
            </a:r>
            <a:r>
              <a:rPr lang="en-US" sz="1600" dirty="0" err="1">
                <a:hlinkClick r:id="rId6"/>
              </a:rPr>
              <a:t>conformity_assessment_publications.htm</a:t>
            </a:r>
            <a:r>
              <a:rPr lang="en-US" sz="1600" dirty="0" smtClean="0"/>
              <a:t>?=</a:t>
            </a:r>
          </a:p>
          <a:p>
            <a:pPr>
              <a:buClr>
                <a:srgbClr val="FF0000"/>
              </a:buClr>
            </a:pPr>
            <a:endParaRPr lang="ru-RU" sz="1600" b="1" dirty="0" smtClean="0"/>
          </a:p>
          <a:p>
            <a:pPr>
              <a:buClr>
                <a:srgbClr val="FF0000"/>
              </a:buClr>
            </a:pPr>
            <a:r>
              <a:rPr lang="ru-RU" sz="1600" b="1" dirty="0"/>
              <a:t>Поисковая платформа ИСО</a:t>
            </a:r>
            <a:endParaRPr lang="en-US" sz="1600" b="1" dirty="0"/>
          </a:p>
          <a:p>
            <a:pPr>
              <a:buClr>
                <a:srgbClr val="FF0000"/>
              </a:buClr>
            </a:pPr>
            <a:r>
              <a:rPr lang="en-AU" sz="1600" dirty="0">
                <a:hlinkClick r:id="rId7"/>
              </a:rPr>
              <a:t>https://</a:t>
            </a:r>
            <a:r>
              <a:rPr lang="en-AU" sz="1600" dirty="0" err="1">
                <a:hlinkClick r:id="rId7"/>
              </a:rPr>
              <a:t>www.iso.org</a:t>
            </a:r>
            <a:r>
              <a:rPr lang="en-AU" sz="1600" dirty="0">
                <a:hlinkClick r:id="rId7"/>
              </a:rPr>
              <a:t>/</a:t>
            </a:r>
            <a:r>
              <a:rPr lang="en-AU" sz="1600" dirty="0" err="1">
                <a:hlinkClick r:id="rId7"/>
              </a:rPr>
              <a:t>obp</a:t>
            </a:r>
            <a:r>
              <a:rPr lang="en-AU" sz="1600" dirty="0">
                <a:hlinkClick r:id="rId7"/>
              </a:rPr>
              <a:t>/</a:t>
            </a:r>
            <a:r>
              <a:rPr lang="en-AU" sz="1600" dirty="0" err="1">
                <a:hlinkClick r:id="rId7"/>
              </a:rPr>
              <a:t>ui</a:t>
            </a:r>
            <a:r>
              <a:rPr lang="en-AU" sz="1600" dirty="0">
                <a:hlinkClick r:id="rId7"/>
              </a:rPr>
              <a:t>/</a:t>
            </a:r>
            <a:r>
              <a:rPr lang="en-AU" sz="1600" dirty="0" err="1">
                <a:hlinkClick r:id="rId7"/>
              </a:rPr>
              <a:t>ru</a:t>
            </a:r>
            <a:r>
              <a:rPr lang="en-AU" sz="1600" dirty="0" smtClean="0">
                <a:hlinkClick r:id="rId7"/>
              </a:rPr>
              <a:t>/</a:t>
            </a:r>
            <a:endParaRPr lang="en-AU" sz="1600" dirty="0" smtClean="0"/>
          </a:p>
          <a:p>
            <a:pPr>
              <a:buClr>
                <a:srgbClr val="FF0000"/>
              </a:buClr>
            </a:pPr>
            <a:endParaRPr lang="en-US" sz="1600" b="1" dirty="0" smtClean="0"/>
          </a:p>
          <a:p>
            <a:pPr>
              <a:buClr>
                <a:srgbClr val="FF0000"/>
              </a:buClr>
            </a:pPr>
            <a:r>
              <a:rPr lang="ru-RU" sz="1600" b="1" dirty="0"/>
              <a:t>Инструментарий КАСКО </a:t>
            </a:r>
            <a:r>
              <a:rPr lang="en-US" sz="1600" dirty="0">
                <a:hlinkClick r:id="rId8"/>
              </a:rPr>
              <a:t>http://</a:t>
            </a:r>
            <a:r>
              <a:rPr lang="en-US" sz="1600" dirty="0" err="1" smtClean="0">
                <a:hlinkClick r:id="rId8"/>
              </a:rPr>
              <a:t>www.iso.org</a:t>
            </a:r>
            <a:r>
              <a:rPr lang="en-US" sz="1600" dirty="0" smtClean="0">
                <a:hlinkClick r:id="rId8"/>
              </a:rPr>
              <a:t>/</a:t>
            </a:r>
            <a:r>
              <a:rPr lang="en-US" sz="1600" dirty="0" err="1" smtClean="0">
                <a:hlinkClick r:id="rId8"/>
              </a:rPr>
              <a:t>iso</a:t>
            </a:r>
            <a:r>
              <a:rPr lang="en-US" sz="1600" dirty="0" smtClean="0">
                <a:hlinkClick r:id="rId8"/>
              </a:rPr>
              <a:t>/</a:t>
            </a:r>
            <a:r>
              <a:rPr lang="en-US" sz="1600" dirty="0" err="1" smtClean="0">
                <a:hlinkClick r:id="rId8"/>
              </a:rPr>
              <a:t>ru</a:t>
            </a:r>
            <a:r>
              <a:rPr lang="en-US" sz="1600" dirty="0" smtClean="0">
                <a:hlinkClick r:id="rId8"/>
              </a:rPr>
              <a:t>/home/store/</a:t>
            </a:r>
            <a:r>
              <a:rPr lang="en-US" sz="1600" dirty="0" err="1" smtClean="0">
                <a:hlinkClick r:id="rId8"/>
              </a:rPr>
              <a:t>catalogue_tc</a:t>
            </a:r>
            <a:r>
              <a:rPr lang="en-US" sz="1600" dirty="0" smtClean="0">
                <a:hlinkClick r:id="rId8"/>
              </a:rPr>
              <a:t>/</a:t>
            </a:r>
            <a:r>
              <a:rPr lang="en-US" sz="1600" dirty="0" err="1" smtClean="0">
                <a:hlinkClick r:id="rId8"/>
              </a:rPr>
              <a:t>catalogue_tc_browse.htm?commid</a:t>
            </a:r>
            <a:r>
              <a:rPr lang="en-US" sz="1600" dirty="0" smtClean="0">
                <a:hlinkClick r:id="rId8"/>
              </a:rPr>
              <a:t>=</a:t>
            </a:r>
            <a:r>
              <a:rPr lang="en-US" sz="1600" dirty="0" err="1" smtClean="0">
                <a:hlinkClick r:id="rId8"/>
              </a:rPr>
              <a:t>54998&amp;published</a:t>
            </a:r>
            <a:r>
              <a:rPr lang="en-US" sz="1600" dirty="0" smtClean="0">
                <a:hlinkClick r:id="rId8"/>
              </a:rPr>
              <a:t>=</a:t>
            </a:r>
            <a:r>
              <a:rPr lang="en-US" sz="1600" dirty="0" err="1" smtClean="0">
                <a:hlinkClick r:id="rId8"/>
              </a:rPr>
              <a:t>on&amp;includesc</a:t>
            </a:r>
            <a:r>
              <a:rPr lang="en-US" sz="1600" dirty="0" smtClean="0">
                <a:hlinkClick r:id="rId8"/>
              </a:rPr>
              <a:t>=true</a:t>
            </a:r>
            <a:endParaRPr lang="en-US" sz="1600" dirty="0" smtClean="0"/>
          </a:p>
          <a:p>
            <a:pPr>
              <a:buClr>
                <a:srgbClr val="FF0000"/>
              </a:buClr>
            </a:pPr>
            <a:endParaRPr lang="en-US" sz="1600" dirty="0"/>
          </a:p>
          <a:p>
            <a:pPr>
              <a:buClr>
                <a:srgbClr val="FF0000"/>
              </a:buClr>
            </a:pPr>
            <a:r>
              <a:rPr lang="en-US" sz="1600" b="1" dirty="0"/>
              <a:t>ISO Connect                 </a:t>
            </a:r>
            <a:endParaRPr lang="en-US" sz="1600" b="1" dirty="0" smtClean="0"/>
          </a:p>
          <a:p>
            <a:pPr>
              <a:buClr>
                <a:srgbClr val="FF0000"/>
              </a:buClr>
            </a:pPr>
            <a:r>
              <a:rPr lang="en-US" sz="1600" dirty="0" smtClean="0">
                <a:hlinkClick r:id="rId9"/>
              </a:rPr>
              <a:t>https</a:t>
            </a:r>
            <a:r>
              <a:rPr lang="en-US" sz="1600" dirty="0">
                <a:hlinkClick r:id="rId9"/>
              </a:rPr>
              <a:t>://</a:t>
            </a:r>
            <a:r>
              <a:rPr lang="en-US" sz="1600" dirty="0" err="1" smtClean="0">
                <a:hlinkClick r:id="rId9"/>
              </a:rPr>
              <a:t>connect.iso.org</a:t>
            </a:r>
            <a:r>
              <a:rPr lang="en-US" sz="1600" dirty="0" smtClean="0">
                <a:hlinkClick r:id="rId9"/>
              </a:rPr>
              <a:t>/display/</a:t>
            </a:r>
            <a:r>
              <a:rPr lang="en-US" sz="1600" dirty="0" err="1" smtClean="0">
                <a:hlinkClick r:id="rId9"/>
              </a:rPr>
              <a:t>casco</a:t>
            </a:r>
            <a:r>
              <a:rPr lang="en-US" sz="1600" dirty="0" smtClean="0">
                <a:hlinkClick r:id="rId9"/>
              </a:rPr>
              <a:t>/</a:t>
            </a:r>
            <a:r>
              <a:rPr lang="en-US" sz="1600" dirty="0" err="1" smtClean="0">
                <a:hlinkClick r:id="rId9"/>
              </a:rPr>
              <a:t>News+and+Announcements</a:t>
            </a:r>
            <a:endParaRPr lang="en-US" sz="1600" dirty="0" smtClean="0"/>
          </a:p>
          <a:p>
            <a:pPr>
              <a:buClr>
                <a:srgbClr val="FF0000"/>
              </a:buClr>
            </a:pPr>
            <a:endParaRPr lang="en-US" sz="1600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Clr>
                <a:srgbClr val="FF0000"/>
              </a:buClr>
            </a:pPr>
            <a:endParaRPr lang="en-US" sz="2000" dirty="0">
              <a:solidFill>
                <a:srgbClr val="FF0000"/>
              </a:solidFill>
            </a:endParaRPr>
          </a:p>
          <a:p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37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6708" y="173038"/>
            <a:ext cx="8001000" cy="864111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Спасибо за внимание!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1632616"/>
            <a:ext cx="8001000" cy="3863597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833" y="1218460"/>
            <a:ext cx="5364333" cy="53643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96991" y="5902036"/>
            <a:ext cx="2244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koroleva@iso.org</a:t>
            </a:r>
            <a:endParaRPr lang="en-US" sz="1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4739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0206" y="2974312"/>
            <a:ext cx="7991715" cy="3011817"/>
          </a:xfrm>
          <a:solidFill>
            <a:schemeClr val="bg1">
              <a:alpha val="65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4400" b="1" dirty="0"/>
              <a:t>Великие дела свершаются тогда, когда мировое сообщество достигает </a:t>
            </a:r>
            <a:r>
              <a:rPr lang="ru-RU" sz="4400" b="1" dirty="0" smtClean="0"/>
              <a:t>согласия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1373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470330" y="341960"/>
            <a:ext cx="7124471" cy="5504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ru-RU" dirty="0"/>
              <a:t>ИСО и оценка соответствия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339" y="1201783"/>
            <a:ext cx="8309484" cy="5434147"/>
          </a:xfrm>
        </p:spPr>
        <p:txBody>
          <a:bodyPr>
            <a:no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endParaRPr lang="en-US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соответствия</a:t>
            </a:r>
            <a:endParaRPr lang="en-US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доказательство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того, что </a:t>
            </a:r>
            <a:r>
              <a:rPr lang="ru-RU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заданные требования</a:t>
            </a:r>
          </a:p>
          <a:p>
            <a:pPr>
              <a:buClr>
                <a:srgbClr val="FF0000"/>
              </a:buClr>
            </a:pP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продукции,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процессу, системе,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лицу</a:t>
            </a:r>
            <a:r>
              <a:rPr lang="en-A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органу,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выполнены</a:t>
            </a:r>
            <a:endParaRPr 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r>
              <a:rPr lang="en-US" sz="1800" dirty="0" smtClean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dirty="0" smtClean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оценки соответствия</a:t>
            </a:r>
            <a:r>
              <a:rPr lang="en-US" sz="1800" dirty="0" smtClean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800" dirty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ru-RU" sz="1800" dirty="0" err="1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ru-RU" sz="1800" dirty="0">
                <a:solidFill>
                  <a:srgbClr val="8687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17000:2004) </a:t>
            </a:r>
          </a:p>
          <a:p>
            <a:pPr algn="just">
              <a:buClr>
                <a:srgbClr val="FF0000"/>
              </a:buClr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Стандарты </a:t>
            </a:r>
            <a:r>
              <a:rPr lang="ru-RU" sz="2400" b="1" dirty="0">
                <a:solidFill>
                  <a:srgbClr val="FF0000"/>
                </a:solidFill>
              </a:rPr>
              <a:t>оценки соответствия </a:t>
            </a:r>
            <a:r>
              <a:rPr lang="ru-RU" sz="2400" b="1" dirty="0" smtClean="0">
                <a:solidFill>
                  <a:srgbClr val="FF0000"/>
                </a:solidFill>
              </a:rPr>
              <a:t>ИСО/</a:t>
            </a:r>
            <a:r>
              <a:rPr lang="ru-RU" sz="2400" b="1" dirty="0" err="1" smtClean="0">
                <a:solidFill>
                  <a:srgbClr val="FF0000"/>
                </a:solidFill>
              </a:rPr>
              <a:t>МЭК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200" dirty="0"/>
              <a:t>помогает гарантировать, что соблюдены условия безопасности для здоровья и окружающей </a:t>
            </a:r>
            <a:r>
              <a:rPr lang="ru-RU" sz="2200" dirty="0"/>
              <a:t>среды</a:t>
            </a:r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200" dirty="0" smtClean="0"/>
              <a:t>гармонизаци</a:t>
            </a:r>
            <a:r>
              <a:rPr lang="ru-RU" sz="2200" dirty="0" smtClean="0"/>
              <a:t>я</a:t>
            </a:r>
            <a:r>
              <a:rPr lang="ru-RU" sz="2200" dirty="0" smtClean="0"/>
              <a:t> </a:t>
            </a:r>
            <a:r>
              <a:rPr lang="ru-RU" sz="2200" dirty="0"/>
              <a:t>международной практики </a:t>
            </a:r>
            <a:endParaRPr lang="en-US" sz="2200" dirty="0" smtClean="0"/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200" dirty="0" smtClean="0"/>
              <a:t>повышение </a:t>
            </a:r>
            <a:r>
              <a:rPr lang="ru-RU" sz="2200" dirty="0"/>
              <a:t>экономической </a:t>
            </a:r>
            <a:r>
              <a:rPr lang="ru-RU" sz="2200" dirty="0" smtClean="0"/>
              <a:t>эффективности</a:t>
            </a:r>
            <a:endParaRPr lang="en-US" sz="2200" dirty="0" smtClean="0"/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ru-RU" sz="2200" dirty="0" smtClean="0"/>
              <a:t>устранение </a:t>
            </a:r>
            <a:r>
              <a:rPr lang="ru-RU" sz="2200" dirty="0"/>
              <a:t>технических барьеров </a:t>
            </a:r>
            <a:r>
              <a:rPr lang="ru-RU" sz="2200" dirty="0" smtClean="0"/>
              <a:t>в международной</a:t>
            </a:r>
            <a:r>
              <a:rPr lang="en-US" sz="2200" dirty="0" smtClean="0"/>
              <a:t> </a:t>
            </a:r>
            <a:r>
              <a:rPr lang="ru-RU" sz="2200" dirty="0" smtClean="0"/>
              <a:t>торговле</a:t>
            </a:r>
            <a:endParaRPr lang="en-US" sz="2200" dirty="0" smtClean="0"/>
          </a:p>
          <a:p>
            <a:pPr>
              <a:defRPr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21396239"/>
              </p:ext>
            </p:extLst>
          </p:nvPr>
        </p:nvGraphicFramePr>
        <p:xfrm>
          <a:off x="490134" y="1572273"/>
          <a:ext cx="7980766" cy="469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1333499" y="287367"/>
            <a:ext cx="7629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9346A"/>
                </a:solidFill>
                <a:latin typeface="Helvetica"/>
                <a:cs typeface="+mj-cs"/>
              </a:rPr>
              <a:t>Что такое </a:t>
            </a:r>
            <a:r>
              <a:rPr lang="ru-RU" sz="3600" b="1" dirty="0" smtClean="0">
                <a:solidFill>
                  <a:srgbClr val="09346A"/>
                </a:solidFill>
                <a:latin typeface="Helvetica"/>
                <a:cs typeface="+mj-cs"/>
              </a:rPr>
              <a:t>КАСКО</a:t>
            </a:r>
            <a:r>
              <a:rPr lang="en-US" sz="3600" b="1" dirty="0" smtClean="0">
                <a:solidFill>
                  <a:srgbClr val="09346A"/>
                </a:solidFill>
                <a:latin typeface="Helvetica"/>
                <a:cs typeface="+mj-cs"/>
              </a:rPr>
              <a:t> ?</a:t>
            </a:r>
            <a:endParaRPr lang="en-US" sz="3600" b="1" dirty="0">
              <a:solidFill>
                <a:srgbClr val="09346A"/>
              </a:solidFill>
              <a:latin typeface="Helvetic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028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2129" y="185738"/>
            <a:ext cx="7540281" cy="91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23" b="1" dirty="0">
                <a:solidFill>
                  <a:srgbClr val="09346A"/>
                </a:solidFill>
                <a:latin typeface="Helvetica"/>
                <a:ea typeface="+mj-ea"/>
                <a:cs typeface="+mj-cs"/>
              </a:rPr>
              <a:t>Членство КАСКО на </a:t>
            </a:r>
            <a:r>
              <a:rPr lang="ru-RU" sz="3323" b="1" dirty="0">
                <a:solidFill>
                  <a:srgbClr val="09346A"/>
                </a:solidFill>
                <a:latin typeface="Helvetica"/>
                <a:ea typeface="+mj-ea"/>
                <a:cs typeface="+mj-cs"/>
              </a:rPr>
              <a:t>июнь</a:t>
            </a:r>
            <a:r>
              <a:rPr lang="en-US" sz="3323" b="1" dirty="0">
                <a:solidFill>
                  <a:srgbClr val="09346A"/>
                </a:solidFill>
                <a:latin typeface="Helvetica"/>
                <a:ea typeface="+mj-ea"/>
                <a:cs typeface="+mj-cs"/>
              </a:rPr>
              <a:t> </a:t>
            </a:r>
            <a:r>
              <a:rPr lang="ru-RU" sz="3323" b="1" dirty="0">
                <a:solidFill>
                  <a:srgbClr val="09346A"/>
                </a:solidFill>
                <a:latin typeface="Helvetica"/>
                <a:ea typeface="+mj-ea"/>
                <a:cs typeface="+mj-cs"/>
              </a:rPr>
              <a:t>201</a:t>
            </a:r>
            <a:r>
              <a:rPr lang="en-US" sz="3323" b="1" dirty="0">
                <a:solidFill>
                  <a:srgbClr val="09346A"/>
                </a:solidFill>
                <a:latin typeface="Helvetica"/>
                <a:ea typeface="+mj-ea"/>
                <a:cs typeface="+mj-cs"/>
              </a:rPr>
              <a:t>6 </a:t>
            </a: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15" y="1097206"/>
            <a:ext cx="8505195" cy="4900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217" y="5712600"/>
            <a:ext cx="7080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cs typeface="Arial" panose="020B0604020202020204" pitchFamily="34" charset="0"/>
              </a:rPr>
              <a:t>Членство в КАСКО является открытым для всех членов ИСО</a:t>
            </a:r>
            <a:r>
              <a:rPr lang="en-US" b="1" dirty="0">
                <a:solidFill>
                  <a:srgbClr val="FF0000"/>
                </a:solidFill>
                <a:cs typeface="Arial" panose="020B0604020202020204" pitchFamily="34" charset="0"/>
              </a:rPr>
              <a:t>.</a:t>
            </a:r>
            <a:endParaRPr lang="ru-RU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Полноправные члены</a:t>
            </a:r>
            <a:r>
              <a:rPr lang="en-US" dirty="0" smtClean="0">
                <a:solidFill>
                  <a:srgbClr val="0070C0"/>
                </a:solidFill>
              </a:rPr>
              <a:t>  (</a:t>
            </a:r>
            <a:r>
              <a:rPr lang="ru-RU" dirty="0" smtClean="0">
                <a:solidFill>
                  <a:srgbClr val="0070C0"/>
                </a:solidFill>
              </a:rPr>
              <a:t>Р-члены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  <a:r>
              <a:rPr lang="en-US" dirty="0">
                <a:solidFill>
                  <a:srgbClr val="0070C0"/>
                </a:solidFill>
              </a:rPr>
              <a:t>98 </a:t>
            </a:r>
            <a:r>
              <a:rPr lang="en-US" dirty="0"/>
              <a:t>/</a:t>
            </a:r>
            <a:r>
              <a:rPr lang="ru-RU" b="1" dirty="0"/>
              <a:t>члены </a:t>
            </a:r>
            <a:r>
              <a:rPr lang="ru-RU" b="1" dirty="0" err="1"/>
              <a:t>МГС</a:t>
            </a:r>
            <a:r>
              <a:rPr lang="en-US" b="1" dirty="0"/>
              <a:t> 6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Наблюдатели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35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-члены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ru-RU" b="1" dirty="0"/>
              <a:t>члены </a:t>
            </a:r>
            <a:r>
              <a:rPr lang="ru-RU" b="1" dirty="0" err="1"/>
              <a:t>МГС</a:t>
            </a:r>
            <a:r>
              <a:rPr lang="en-US" b="1" dirty="0"/>
              <a:t> </a:t>
            </a:r>
            <a:r>
              <a:rPr lang="en-US" b="1" dirty="0" smtClean="0"/>
              <a:t>4</a:t>
            </a:r>
            <a:endParaRPr lang="en-US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5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794750" y="6578600"/>
            <a:ext cx="328613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fontAlgn="base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152400"/>
            <a:ext cx="65532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Инструментарий </a:t>
            </a:r>
            <a:r>
              <a:rPr lang="ru-RU" sz="3600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КАСКО</a:t>
            </a:r>
            <a:endParaRPr lang="ru-RU" sz="3600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197056" y="3276600"/>
            <a:ext cx="762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Gloucester MT Extra Condensed" panose="02030808020601010101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858000" y="5562600"/>
            <a:ext cx="9906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Gloucester MT Extra Condensed" panose="02030808020601010101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862" y="6240775"/>
            <a:ext cx="6636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Полный список стандартов доступен </a:t>
            </a:r>
            <a:r>
              <a:rPr lang="ru-RU" sz="1400" dirty="0" smtClean="0">
                <a:hlinkClick r:id="rId3"/>
              </a:rPr>
              <a:t>здесь</a:t>
            </a:r>
            <a:endParaRPr lang="en-US" sz="1400" dirty="0"/>
          </a:p>
        </p:txBody>
      </p:sp>
      <p:grpSp>
        <p:nvGrpSpPr>
          <p:cNvPr id="14337" name="Group 14336"/>
          <p:cNvGrpSpPr/>
          <p:nvPr/>
        </p:nvGrpSpPr>
        <p:grpSpPr>
          <a:xfrm>
            <a:off x="457201" y="1437214"/>
            <a:ext cx="8120855" cy="4542587"/>
            <a:chOff x="153997" y="1066800"/>
            <a:chExt cx="8640753" cy="5179202"/>
          </a:xfrm>
        </p:grpSpPr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971217" y="1703415"/>
              <a:ext cx="0" cy="73334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395536" y="1066800"/>
              <a:ext cx="8399214" cy="33855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altLang="ja-JP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Словарь и общие принципы</a:t>
              </a:r>
              <a:r>
                <a:rPr lang="en-AU" altLang="ja-JP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– </a:t>
              </a:r>
              <a:r>
                <a: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6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17000</a:t>
              </a: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6797801" y="1592420"/>
              <a:ext cx="1048062" cy="465358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 smtClean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b="1" dirty="0" smtClean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</a:t>
              </a:r>
              <a:r>
                <a:rPr lang="en-AU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ценк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с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оответст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ви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постав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щико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в, </a:t>
              </a:r>
              <a:r>
                <a:rPr lang="ru-R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самодек-ларирова-ние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17050-1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17050-2 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369679" y="1580573"/>
              <a:ext cx="6363988" cy="36933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AU" b="0" dirty="0">
                  <a:solidFill>
                    <a:schemeClr val="tx1"/>
                  </a:solidFill>
                </a:rPr>
                <a:t> </a:t>
              </a:r>
              <a:r>
                <a:rPr lang="ru-RU" sz="1600" dirty="0">
                  <a:latin typeface="Arial" panose="020B0604020202020204" pitchFamily="34" charset="0"/>
                  <a:cs typeface="Arial" panose="020B0604020202020204" pitchFamily="34" charset="0"/>
                </a:rPr>
                <a:t>Требования к органам по </a:t>
              </a:r>
              <a:r>
                <a:rPr lang="ru-RU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аккредитации</a:t>
              </a:r>
              <a:r>
                <a:rPr lang="ru-RU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17011</a:t>
              </a: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 rot="16200000">
              <a:off x="5745564" y="3785551"/>
              <a:ext cx="4643903" cy="27699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Паритетная оценка </a:t>
              </a:r>
              <a:r>
                <a:rPr lang="en-GB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ISO/IEC 17040 </a:t>
              </a: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182645" y="2430518"/>
              <a:ext cx="3527140" cy="30777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AU" sz="1400" dirty="0" err="1"/>
                <a:t>Требования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к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органам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по </a:t>
              </a:r>
              <a:r>
                <a:rPr lang="en-A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сертификации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3223464" y="2990672"/>
              <a:ext cx="1068669" cy="251761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Системы</a:t>
              </a: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менедж-мента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17021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часть 1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>
                <a:defRPr/>
              </a:pP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части 2,3,…</a:t>
              </a:r>
            </a:p>
            <a:p>
              <a:pPr algn="ctr">
                <a:defRPr/>
              </a:pPr>
              <a:endParaRPr lang="en-US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>
              <a:off x="153997" y="2461296"/>
              <a:ext cx="1483193" cy="347400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endParaRPr lang="en-GB" sz="14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Т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ребования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к компетентности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испытательных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и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калибровочных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лабораторий</a:t>
              </a:r>
              <a:endParaRPr lang="en-GB" sz="1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50000"/>
                </a:lnSpc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17025 </a:t>
              </a: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 17043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GB" sz="400" b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1741698" y="2430518"/>
              <a:ext cx="1389565" cy="307776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endPara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algn="ctr">
                <a:defRPr/>
              </a:pP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Требования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для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органов</a:t>
              </a:r>
              <a:r>
                <a:rPr lang="en-AU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и</a:t>
              </a:r>
              <a:r>
                <a:rPr lang="en-AU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нспекци</a:t>
              </a: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и</a:t>
              </a:r>
              <a:r>
                <a:rPr lang="en-A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AU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AU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en-US" sz="12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ISO/IEC17020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endPara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  <a:p>
              <a:pPr algn="ctr">
                <a:defRPr/>
              </a:pPr>
              <a:r>
                <a:rPr lang="en-GB" sz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entury Gothic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endParaRP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5665483" y="2953739"/>
              <a:ext cx="1068183" cy="255454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ru-RU" sz="14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Продукции</a:t>
              </a:r>
              <a:endParaRPr lang="en-GB" sz="12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ISO/IEC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17065 (17067, 17026)</a:t>
              </a:r>
            </a:p>
            <a:p>
              <a:pPr algn="ctr">
                <a:defRPr/>
              </a:pPr>
              <a:endParaRPr lang="ru-RU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400" b="1" dirty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2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</a:endParaRPr>
            </a:p>
            <a:p>
              <a:pPr algn="ctr">
                <a:defRPr/>
              </a:pPr>
              <a:endParaRPr lang="en-GB" sz="14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</a:endParaRPr>
            </a:p>
            <a:p>
              <a:pPr algn="ctr">
                <a:defRPr/>
              </a:pPr>
              <a:endParaRPr lang="en-US" sz="10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4453735" y="2959894"/>
              <a:ext cx="1068669" cy="25483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b="1" dirty="0">
                <a:solidFill>
                  <a:srgbClr val="0A2B74"/>
                </a:solidFill>
                <a:latin typeface="Century Gothic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defRPr/>
              </a:pPr>
              <a:r>
                <a:rPr lang="ru-RU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Персонал</a:t>
              </a:r>
              <a:r>
                <a:rPr lang="ru-RU" sz="1200" dirty="0"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itchFamily="2" charset="2"/>
                <a:buNone/>
                <a:defRPr/>
              </a:pP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GB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17024</a:t>
              </a:r>
              <a:endParaRPr lang="ru-RU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ru-RU" sz="1400" b="1" dirty="0" smtClean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GB" sz="1400" b="1" dirty="0" smtClean="0">
                  <a:solidFill>
                    <a:srgbClr val="0A2B74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GB" sz="1400" b="1" dirty="0">
                <a:solidFill>
                  <a:srgbClr val="0A2B74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2400" b="1" dirty="0">
                <a:solidFill>
                  <a:srgbClr val="0A2B74"/>
                </a:solidFill>
                <a:latin typeface="Century Gothic" pitchFamily="34" charset="0"/>
              </a:endParaRPr>
            </a:p>
          </p:txBody>
        </p:sp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 rot="16200000">
              <a:off x="6197215" y="3780712"/>
              <a:ext cx="4653581" cy="27699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Взаимное </a:t>
              </a:r>
              <a:r>
                <a:rPr lang="ru-RU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признание </a:t>
              </a:r>
              <a:r>
                <a:rPr lang="en-GB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ISO/IEC </a:t>
              </a:r>
              <a:r>
                <a:rPr lang="ru-RU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Руководство 68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ine 7"/>
            <p:cNvSpPr>
              <a:spLocks noChangeShapeType="1"/>
            </p:cNvSpPr>
            <p:nvPr/>
          </p:nvSpPr>
          <p:spPr bwMode="auto">
            <a:xfrm>
              <a:off x="4996865" y="1949905"/>
              <a:ext cx="0" cy="48685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  <p:sp>
          <p:nvSpPr>
            <p:cNvPr id="31" name="Прямоугольник 21"/>
            <p:cNvSpPr/>
            <p:nvPr/>
          </p:nvSpPr>
          <p:spPr>
            <a:xfrm>
              <a:off x="238463" y="5745936"/>
              <a:ext cx="6471322" cy="50006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strike="sngStrik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ru-RU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Продолжительность аудита</a:t>
              </a: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ISO/</a:t>
              </a:r>
              <a:r>
                <a:rPr lang="en-US" sz="14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IEC</a:t>
              </a: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17023</a:t>
              </a:r>
              <a:r>
                <a:rPr lang="ru-RU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7" name="Line 7"/>
            <p:cNvSpPr>
              <a:spLocks noChangeShapeType="1"/>
            </p:cNvSpPr>
            <p:nvPr/>
          </p:nvSpPr>
          <p:spPr bwMode="auto">
            <a:xfrm>
              <a:off x="2323242" y="1949905"/>
              <a:ext cx="0" cy="486852"/>
            </a:xfrm>
            <a:prstGeom prst="line">
              <a:avLst/>
            </a:prstGeom>
            <a:ln>
              <a:headEnd/>
              <a:tailEnd type="arrow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wrap="none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9875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014" y="101472"/>
            <a:ext cx="80010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Текущие проекты КАСКО 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(1)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99" y="948165"/>
            <a:ext cx="8154489" cy="5704114"/>
          </a:xfrm>
        </p:spPr>
        <p:txBody>
          <a:bodyPr>
            <a:noAutofit/>
          </a:bodyPr>
          <a:lstStyle/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Пересмотр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5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17011,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требования к органам по аккредитации, аккредитующим органы по оценке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соответствия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РГ4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500" dirty="0" smtClean="0"/>
              <a:t>этап </a:t>
            </a:r>
            <a:r>
              <a:rPr lang="ru-RU" sz="1500" dirty="0"/>
              <a:t>проекта</a:t>
            </a:r>
            <a:r>
              <a:rPr lang="ru-RU" sz="1500" dirty="0" smtClean="0"/>
              <a:t> международного стандарта (</a:t>
            </a:r>
            <a:r>
              <a:rPr lang="en-GB" sz="1500" dirty="0"/>
              <a:t>DIS</a:t>
            </a:r>
            <a:r>
              <a:rPr lang="en-GB" sz="15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500" dirty="0"/>
              <a:t>2 </a:t>
            </a:r>
            <a:r>
              <a:rPr lang="ru-RU" sz="1500" dirty="0" err="1"/>
              <a:t>членa</a:t>
            </a:r>
            <a:r>
              <a:rPr lang="ru-RU" sz="1500" dirty="0"/>
              <a:t> </a:t>
            </a:r>
            <a:r>
              <a:rPr lang="ru-RU" sz="1500" dirty="0" err="1"/>
              <a:t>МГС</a:t>
            </a:r>
            <a:r>
              <a:rPr lang="ru-RU" sz="1500" dirty="0"/>
              <a:t>: Узбекистан (</a:t>
            </a:r>
            <a:r>
              <a:rPr lang="ru-RU" sz="1500" dirty="0" err="1"/>
              <a:t>UZSTANDARD</a:t>
            </a:r>
            <a:r>
              <a:rPr lang="ru-RU" sz="1500" dirty="0"/>
              <a:t>), Российская Федерация (</a:t>
            </a:r>
            <a:r>
              <a:rPr lang="ru-RU" sz="1500" dirty="0" err="1"/>
              <a:t>GOST</a:t>
            </a:r>
            <a:r>
              <a:rPr lang="ru-RU" sz="1500" dirty="0"/>
              <a:t> 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/>
              <a:t>2</a:t>
            </a:r>
            <a:r>
              <a:rPr lang="ru-RU" sz="1500" dirty="0" smtClean="0"/>
              <a:t> заседани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1500" dirty="0" smtClean="0"/>
              <a:t> редакционной</a:t>
            </a:r>
            <a:r>
              <a:rPr lang="en-US" sz="1500" dirty="0" smtClean="0"/>
              <a:t> </a:t>
            </a:r>
            <a:r>
              <a:rPr lang="ru-RU" sz="1500" dirty="0" smtClean="0"/>
              <a:t>группы</a:t>
            </a:r>
            <a:endParaRPr lang="en-US" sz="1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/>
              <a:t>5</a:t>
            </a:r>
            <a:r>
              <a:rPr lang="ru-RU" sz="1500" dirty="0" smtClean="0"/>
              <a:t> заседаний</a:t>
            </a:r>
            <a:r>
              <a:rPr lang="en-US" sz="1500" dirty="0" smtClean="0"/>
              <a:t>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ru-RU" sz="1500" dirty="0" smtClean="0"/>
              <a:t> и </a:t>
            </a:r>
            <a:r>
              <a:rPr lang="en-US" sz="1500" dirty="0" smtClean="0"/>
              <a:t>6</a:t>
            </a:r>
            <a:r>
              <a:rPr lang="ru-RU" sz="1500" dirty="0"/>
              <a:t>-е заседание для рассмотрения </a:t>
            </a:r>
            <a:r>
              <a:rPr lang="ru-RU" sz="1500" dirty="0" smtClean="0"/>
              <a:t>комментариев</a:t>
            </a:r>
            <a:r>
              <a:rPr lang="en-US" sz="1500" dirty="0" smtClean="0"/>
              <a:t> DIS</a:t>
            </a:r>
            <a:r>
              <a:rPr lang="ru-RU" sz="1500" dirty="0" smtClean="0"/>
              <a:t> 17-19 января 2017</a:t>
            </a:r>
            <a:r>
              <a:rPr lang="en-US" sz="1500" dirty="0" smtClean="0"/>
              <a:t>, </a:t>
            </a:r>
            <a:r>
              <a:rPr lang="ru-RU" sz="1500" dirty="0" smtClean="0"/>
              <a:t>Женева</a:t>
            </a:r>
            <a:endParaRPr lang="en-US" sz="1500" dirty="0" smtClean="0"/>
          </a:p>
          <a:p>
            <a:pPr marL="457200" lvl="1" indent="0">
              <a:buNone/>
            </a:pPr>
            <a:endParaRPr lang="en-US" sz="1500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Пересмотр </a:t>
            </a:r>
            <a:r>
              <a:rPr lang="en-US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17025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Общие требования к компетентности испытательных и калибровочных лабораторий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500" dirty="0" smtClean="0"/>
              <a:t>этап</a:t>
            </a:r>
            <a:r>
              <a:rPr lang="en-US" sz="1500" dirty="0" smtClean="0"/>
              <a:t> </a:t>
            </a:r>
            <a:r>
              <a:rPr lang="ru-RU" sz="1500" dirty="0" smtClean="0"/>
              <a:t>проекта комитета (</a:t>
            </a:r>
            <a:r>
              <a:rPr lang="en-GB" sz="1500" dirty="0" err="1"/>
              <a:t>CD2</a:t>
            </a:r>
            <a:r>
              <a:rPr lang="en-GB" sz="15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3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ru-RU" sz="1500" dirty="0" err="1">
                <a:solidFill>
                  <a:schemeClr val="tx1"/>
                </a:solidFill>
              </a:rPr>
              <a:t>членa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ru-RU" sz="1500" dirty="0" err="1">
                <a:solidFill>
                  <a:schemeClr val="tx1"/>
                </a:solidFill>
              </a:rPr>
              <a:t>МГС</a:t>
            </a:r>
            <a:r>
              <a:rPr lang="ru-RU" sz="1500" dirty="0">
                <a:solidFill>
                  <a:schemeClr val="tx1"/>
                </a:solidFill>
              </a:rPr>
              <a:t>: Беларусь (</a:t>
            </a:r>
            <a:r>
              <a:rPr lang="ru-RU" sz="1500" dirty="0" err="1">
                <a:solidFill>
                  <a:schemeClr val="tx1"/>
                </a:solidFill>
              </a:rPr>
              <a:t>BELST</a:t>
            </a:r>
            <a:r>
              <a:rPr lang="ru-RU" sz="1500" dirty="0">
                <a:solidFill>
                  <a:schemeClr val="tx1"/>
                </a:solidFill>
              </a:rPr>
              <a:t>), Российская Федерация (</a:t>
            </a:r>
            <a:r>
              <a:rPr lang="ru-RU" sz="1500" dirty="0" err="1">
                <a:solidFill>
                  <a:schemeClr val="tx1"/>
                </a:solidFill>
              </a:rPr>
              <a:t>GOST</a:t>
            </a:r>
            <a:r>
              <a:rPr lang="ru-RU" sz="1500" dirty="0">
                <a:solidFill>
                  <a:schemeClr val="tx1"/>
                </a:solidFill>
              </a:rPr>
              <a:t> R), Украина </a:t>
            </a:r>
            <a:r>
              <a:rPr lang="ru-RU" sz="1500" dirty="0" err="1" smtClean="0">
                <a:solidFill>
                  <a:schemeClr val="tx1"/>
                </a:solidFill>
              </a:rPr>
              <a:t>DSTU</a:t>
            </a:r>
            <a:endParaRPr lang="en-US" sz="1500" dirty="0" smtClean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/>
              <a:t>1</a:t>
            </a:r>
            <a:r>
              <a:rPr lang="ru-RU" sz="1500" dirty="0" smtClean="0"/>
              <a:t> заседание </a:t>
            </a:r>
            <a:r>
              <a:rPr lang="ru-RU" sz="1500" dirty="0"/>
              <a:t>редакционной</a:t>
            </a:r>
            <a:r>
              <a:rPr lang="en-US" sz="1500" dirty="0"/>
              <a:t> </a:t>
            </a:r>
            <a:r>
              <a:rPr lang="ru-RU" sz="1500" dirty="0" smtClean="0"/>
              <a:t>группы</a:t>
            </a:r>
            <a:endParaRPr lang="en-US" sz="1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/>
              <a:t>4</a:t>
            </a:r>
            <a:r>
              <a:rPr lang="ru-RU" sz="1500" dirty="0" smtClean="0"/>
              <a:t> </a:t>
            </a:r>
            <a:r>
              <a:rPr lang="ru-RU" sz="1500" dirty="0"/>
              <a:t>заседани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1500" dirty="0"/>
              <a:t>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 smtClean="0"/>
              <a:t>и </a:t>
            </a:r>
            <a:r>
              <a:rPr lang="en-US" sz="1500" dirty="0" smtClean="0"/>
              <a:t>5</a:t>
            </a:r>
            <a:r>
              <a:rPr lang="ru-RU" sz="1500" dirty="0" smtClean="0"/>
              <a:t>-е </a:t>
            </a:r>
            <a:r>
              <a:rPr lang="ru-RU" sz="1500" dirty="0"/>
              <a:t>заседание 20-23 сентября 2016, </a:t>
            </a:r>
            <a:r>
              <a:rPr lang="ru-RU" sz="1500" dirty="0" smtClean="0"/>
              <a:t>Женева</a:t>
            </a:r>
            <a:endParaRPr lang="en-US" sz="1500" dirty="0" smtClean="0"/>
          </a:p>
          <a:p>
            <a:pPr marL="457200" lvl="1" indent="0">
              <a:buNone/>
            </a:pPr>
            <a:endParaRPr lang="en-US" sz="1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Трансформация</a:t>
            </a:r>
            <a:r>
              <a:rPr lang="en-US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РЕМКО</a:t>
            </a:r>
            <a:r>
              <a:rPr lang="en-GB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Руководства </a:t>
            </a:r>
            <a:r>
              <a:rPr lang="en-GB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en-GB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Общие требования к компетентности производителей стандартных образцов</a:t>
            </a:r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в международный стандарт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17034</a:t>
            </a:r>
            <a:r>
              <a:rPr lang="en-GB" sz="1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GB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43)</a:t>
            </a:r>
            <a:endParaRPr lang="en-US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500" dirty="0" smtClean="0"/>
              <a:t>этап окончательн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ого</a:t>
            </a:r>
            <a:r>
              <a:rPr lang="ru-RU" sz="1500" dirty="0" smtClean="0"/>
              <a:t> проекта </a:t>
            </a:r>
            <a:r>
              <a:rPr lang="ru-RU" sz="1500" dirty="0"/>
              <a:t>международного стандарта (</a:t>
            </a:r>
            <a:r>
              <a:rPr lang="ru-RU" sz="1500" dirty="0" err="1"/>
              <a:t>FDIS</a:t>
            </a:r>
            <a:r>
              <a:rPr lang="ru-RU" sz="1500" dirty="0"/>
              <a:t>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1</a:t>
            </a:r>
            <a:r>
              <a:rPr lang="ru-RU" sz="1500" dirty="0" smtClean="0">
                <a:solidFill>
                  <a:schemeClr val="tx1"/>
                </a:solidFill>
              </a:rPr>
              <a:t> член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ru-RU" sz="1500" dirty="0" err="1" smtClean="0">
                <a:solidFill>
                  <a:schemeClr val="tx1"/>
                </a:solidFill>
              </a:rPr>
              <a:t>МГС</a:t>
            </a:r>
            <a:r>
              <a:rPr lang="ru-RU" sz="1500" dirty="0">
                <a:solidFill>
                  <a:schemeClr val="tx1"/>
                </a:solidFill>
              </a:rPr>
              <a:t>: </a:t>
            </a:r>
            <a:r>
              <a:rPr lang="ru-RU" sz="1500" dirty="0" smtClean="0">
                <a:solidFill>
                  <a:schemeClr val="tx1"/>
                </a:solidFill>
              </a:rPr>
              <a:t>Российская </a:t>
            </a:r>
            <a:r>
              <a:rPr lang="ru-RU" sz="1500" dirty="0">
                <a:solidFill>
                  <a:schemeClr val="tx1"/>
                </a:solidFill>
              </a:rPr>
              <a:t>Федерация (</a:t>
            </a:r>
            <a:r>
              <a:rPr lang="ru-RU" sz="1500" dirty="0" err="1">
                <a:solidFill>
                  <a:schemeClr val="tx1"/>
                </a:solidFill>
              </a:rPr>
              <a:t>GOST</a:t>
            </a:r>
            <a:r>
              <a:rPr lang="ru-RU" sz="1500" dirty="0">
                <a:solidFill>
                  <a:schemeClr val="tx1"/>
                </a:solidFill>
              </a:rPr>
              <a:t> R</a:t>
            </a:r>
            <a:r>
              <a:rPr lang="ru-RU" sz="1500" dirty="0" smtClean="0">
                <a:solidFill>
                  <a:schemeClr val="tx1"/>
                </a:solidFill>
              </a:rPr>
              <a:t>)</a:t>
            </a:r>
            <a:endParaRPr lang="en-US" sz="1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/>
              <a:t>1 </a:t>
            </a:r>
            <a:r>
              <a:rPr lang="ru-RU" sz="1500" dirty="0" smtClean="0"/>
              <a:t>заседание</a:t>
            </a:r>
            <a:r>
              <a:rPr lang="en-US" sz="1500" dirty="0" smtClean="0"/>
              <a:t> </a:t>
            </a:r>
            <a:r>
              <a:rPr lang="ru-RU" sz="1500" dirty="0" smtClean="0"/>
              <a:t>редакционной</a:t>
            </a:r>
            <a:r>
              <a:rPr lang="en-US" sz="1500" dirty="0" smtClean="0"/>
              <a:t> </a:t>
            </a:r>
            <a:r>
              <a:rPr lang="ru-RU" sz="1500" dirty="0" smtClean="0"/>
              <a:t>группы</a:t>
            </a:r>
            <a:endParaRPr lang="en-US" sz="15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500" dirty="0" smtClean="0"/>
              <a:t>3</a:t>
            </a:r>
            <a:r>
              <a:rPr lang="ru-RU" sz="1500" dirty="0"/>
              <a:t> заседания</a:t>
            </a:r>
            <a:r>
              <a:rPr lang="en-US" sz="1500" dirty="0" smtClean="0"/>
              <a:t>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endParaRPr lang="en-US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публикация в конце 2016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 marL="457200" lvl="1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489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014" y="244949"/>
            <a:ext cx="80010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Текущие проекты КАСКО 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(2)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66775"/>
            <a:ext cx="8058694" cy="5786573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US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IEC</a:t>
            </a:r>
            <a:r>
              <a:rPr 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17021 </a:t>
            </a:r>
            <a:r>
              <a:rPr lang="ru-RU" sz="1800" b="1" dirty="0">
                <a:solidFill>
                  <a:schemeClr val="tx1"/>
                </a:solidFill>
              </a:rPr>
              <a:t>и </a:t>
            </a:r>
            <a:r>
              <a:rPr lang="ru-RU" sz="1800" b="1" dirty="0" smtClean="0">
                <a:solidFill>
                  <a:schemeClr val="tx1"/>
                </a:solidFill>
              </a:rPr>
              <a:t>требования к </a:t>
            </a:r>
            <a:r>
              <a:rPr lang="ru-RU" sz="1800" b="1" dirty="0">
                <a:solidFill>
                  <a:schemeClr val="tx1"/>
                </a:solidFill>
              </a:rPr>
              <a:t>компетентности персонала, для проведения </a:t>
            </a:r>
            <a:r>
              <a:rPr lang="ru-RU" sz="1800" b="1" dirty="0" smtClean="0">
                <a:solidFill>
                  <a:schemeClr val="tx1"/>
                </a:solidFill>
              </a:rPr>
              <a:t>аудита </a:t>
            </a:r>
            <a:r>
              <a:rPr lang="ru-RU" sz="1800" b="1" dirty="0">
                <a:solidFill>
                  <a:schemeClr val="tx1"/>
                </a:solidFill>
              </a:rPr>
              <a:t>и </a:t>
            </a:r>
            <a:r>
              <a:rPr lang="ru-RU" sz="1800" b="1" dirty="0" smtClean="0">
                <a:solidFill>
                  <a:schemeClr val="tx1"/>
                </a:solidFill>
              </a:rPr>
              <a:t>сертификации </a:t>
            </a:r>
            <a:r>
              <a:rPr lang="ru-RU" sz="1800" b="1" dirty="0">
                <a:solidFill>
                  <a:schemeClr val="tx1"/>
                </a:solidFill>
              </a:rPr>
              <a:t>систем менеджмента </a:t>
            </a:r>
            <a:r>
              <a:rPr lang="en-US" sz="1800" b="1" dirty="0" smtClean="0">
                <a:solidFill>
                  <a:schemeClr val="tx1"/>
                </a:solidFill>
              </a:rPr>
              <a:t>(</a:t>
            </a:r>
            <a:r>
              <a:rPr lang="ru-RU" sz="1800" b="1" dirty="0" smtClean="0">
                <a:solidFill>
                  <a:schemeClr val="tx1"/>
                </a:solidFill>
              </a:rPr>
              <a:t>Части</a:t>
            </a:r>
            <a:r>
              <a:rPr lang="en-US" sz="1800" b="1" dirty="0" smtClean="0">
                <a:solidFill>
                  <a:schemeClr val="tx1"/>
                </a:solidFill>
              </a:rPr>
              <a:t> 2-10):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800" b="1" dirty="0" smtClean="0"/>
              <a:t>Пересмотр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ISO/</a:t>
            </a:r>
            <a:r>
              <a:rPr lang="en-US" sz="1800" b="1" dirty="0" err="1" smtClean="0">
                <a:solidFill>
                  <a:srgbClr val="FF0000"/>
                </a:solidFill>
              </a:rPr>
              <a:t>IEC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TS</a:t>
            </a:r>
            <a:r>
              <a:rPr lang="en-US" sz="1800" b="1" dirty="0" smtClean="0">
                <a:solidFill>
                  <a:srgbClr val="FF0000"/>
                </a:solidFill>
              </a:rPr>
              <a:t> 17021-2:2012</a:t>
            </a:r>
            <a:r>
              <a:rPr lang="en-US" sz="1800" dirty="0" smtClean="0"/>
              <a:t>, </a:t>
            </a:r>
            <a:r>
              <a:rPr lang="ru-RU" sz="1800" dirty="0" smtClean="0"/>
              <a:t>Требования к компетентности </a:t>
            </a:r>
            <a:r>
              <a:rPr lang="ru-RU" sz="1800" dirty="0" smtClean="0">
                <a:solidFill>
                  <a:schemeClr val="tx1"/>
                </a:solidFill>
              </a:rPr>
              <a:t>персонала для проведения аудита </a:t>
            </a:r>
            <a:r>
              <a:rPr lang="ru-RU" sz="1800" dirty="0" smtClean="0"/>
              <a:t>и сертификации систем менеджмента </a:t>
            </a:r>
            <a:r>
              <a:rPr lang="ru-RU" sz="1800" u="sng" dirty="0" smtClean="0"/>
              <a:t>окружающей среды </a:t>
            </a:r>
            <a:r>
              <a:rPr lang="en-US" sz="1800" dirty="0" smtClean="0"/>
              <a:t>(DIS, </a:t>
            </a:r>
            <a:r>
              <a:rPr lang="ru-RU" sz="1800" dirty="0" smtClean="0"/>
              <a:t>заседание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34 </a:t>
            </a:r>
            <a:r>
              <a:rPr lang="ru-RU" sz="1800" dirty="0" smtClean="0"/>
              <a:t>28-30 сентября</a:t>
            </a:r>
            <a:r>
              <a:rPr lang="en-US" sz="1800" dirty="0" smtClean="0"/>
              <a:t>, </a:t>
            </a:r>
            <a:r>
              <a:rPr lang="ru-RU" sz="1800" dirty="0" smtClean="0"/>
              <a:t>Женева</a:t>
            </a:r>
            <a:r>
              <a:rPr lang="en-US" sz="18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800" b="1" dirty="0" smtClean="0"/>
              <a:t>Пересмотр</a:t>
            </a:r>
            <a:r>
              <a:rPr lang="en-US" sz="1800" dirty="0" smtClean="0"/>
              <a:t> </a:t>
            </a:r>
            <a:r>
              <a:rPr lang="en-US" sz="1800" b="1" dirty="0">
                <a:solidFill>
                  <a:srgbClr val="FF0000"/>
                </a:solidFill>
              </a:rPr>
              <a:t>ISO/</a:t>
            </a:r>
            <a:r>
              <a:rPr lang="en-US" sz="1800" b="1" dirty="0" err="1">
                <a:solidFill>
                  <a:srgbClr val="FF0000"/>
                </a:solidFill>
              </a:rPr>
              <a:t>IEC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TS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17021-3:2013</a:t>
            </a:r>
            <a:r>
              <a:rPr lang="en-US" sz="1800" dirty="0" smtClean="0"/>
              <a:t>, </a:t>
            </a:r>
            <a:r>
              <a:rPr lang="ru-RU" sz="1800" dirty="0"/>
              <a:t>Требования к компетентности </a:t>
            </a:r>
            <a:r>
              <a:rPr lang="ru-RU" sz="1800" dirty="0" smtClean="0">
                <a:solidFill>
                  <a:schemeClr val="tx1"/>
                </a:solidFill>
              </a:rPr>
              <a:t>персонала </a:t>
            </a:r>
            <a:r>
              <a:rPr lang="ru-RU" sz="1800" dirty="0">
                <a:solidFill>
                  <a:schemeClr val="tx1"/>
                </a:solidFill>
              </a:rPr>
              <a:t>для проведения</a:t>
            </a:r>
            <a:r>
              <a:rPr lang="ru-RU" sz="1800" dirty="0" smtClean="0">
                <a:solidFill>
                  <a:schemeClr val="tx1"/>
                </a:solidFill>
              </a:rPr>
              <a:t> аудита </a:t>
            </a:r>
            <a:r>
              <a:rPr lang="ru-RU" sz="1800" dirty="0"/>
              <a:t>и </a:t>
            </a:r>
            <a:r>
              <a:rPr lang="ru-RU" sz="1800" dirty="0" smtClean="0"/>
              <a:t>сертификации систем </a:t>
            </a:r>
            <a:r>
              <a:rPr lang="ru-RU" sz="1800" u="sng" dirty="0"/>
              <a:t>менеджмента </a:t>
            </a:r>
            <a:r>
              <a:rPr lang="ru-RU" sz="1800" u="sng" dirty="0" smtClean="0"/>
              <a:t>качества</a:t>
            </a:r>
            <a:r>
              <a:rPr lang="en-US" sz="1800" u="sng" dirty="0" smtClean="0"/>
              <a:t> </a:t>
            </a:r>
            <a:r>
              <a:rPr lang="en-US" sz="1800" dirty="0" smtClean="0"/>
              <a:t>(DIS, </a:t>
            </a:r>
            <a:r>
              <a:rPr lang="ru-RU" sz="1800" dirty="0"/>
              <a:t>заседание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осенью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r>
              <a:rPr lang="en-US" sz="18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800" b="1" dirty="0" smtClean="0"/>
              <a:t>Разработка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FF0000"/>
                </a:solidFill>
              </a:rPr>
              <a:t>ISO/</a:t>
            </a:r>
            <a:r>
              <a:rPr lang="en-US" sz="1800" b="1" dirty="0" err="1">
                <a:solidFill>
                  <a:srgbClr val="FF0000"/>
                </a:solidFill>
              </a:rPr>
              <a:t>IEC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TS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17021-9</a:t>
            </a:r>
            <a:r>
              <a:rPr lang="en-US" sz="1800" dirty="0" smtClean="0"/>
              <a:t>, </a:t>
            </a:r>
            <a:r>
              <a:rPr lang="ru-RU" sz="1800" dirty="0"/>
              <a:t>Требования к компетентности </a:t>
            </a:r>
            <a:r>
              <a:rPr lang="ru-RU" sz="1800" dirty="0" smtClean="0">
                <a:solidFill>
                  <a:schemeClr val="tx1"/>
                </a:solidFill>
              </a:rPr>
              <a:t>персонала </a:t>
            </a:r>
            <a:r>
              <a:rPr lang="ru-RU" sz="1800" dirty="0">
                <a:solidFill>
                  <a:schemeClr val="tx1"/>
                </a:solidFill>
              </a:rPr>
              <a:t>для </a:t>
            </a:r>
            <a:r>
              <a:rPr lang="ru-RU" sz="1800" dirty="0" smtClean="0">
                <a:solidFill>
                  <a:schemeClr val="tx1"/>
                </a:solidFill>
              </a:rPr>
              <a:t>проведения </a:t>
            </a:r>
            <a:r>
              <a:rPr lang="ru-RU" sz="1800" dirty="0">
                <a:solidFill>
                  <a:schemeClr val="tx1"/>
                </a:solidFill>
              </a:rPr>
              <a:t>аудита </a:t>
            </a:r>
            <a:r>
              <a:rPr lang="ru-RU" sz="1800" dirty="0"/>
              <a:t>и </a:t>
            </a:r>
            <a:r>
              <a:rPr lang="ru-RU" sz="1800" dirty="0" smtClean="0"/>
              <a:t>сертификации </a:t>
            </a:r>
            <a:r>
              <a:rPr lang="ru-RU" sz="1800" dirty="0"/>
              <a:t>системы менеджмента</a:t>
            </a:r>
            <a:r>
              <a:rPr lang="ru-RU" sz="1800" u="sng" dirty="0"/>
              <a:t> </a:t>
            </a:r>
            <a:r>
              <a:rPr lang="ru-RU" sz="1800" u="sng" dirty="0" smtClean="0"/>
              <a:t>по </a:t>
            </a:r>
            <a:r>
              <a:rPr lang="ru-RU" sz="1800" u="sng" dirty="0"/>
              <a:t>борьбе с </a:t>
            </a:r>
            <a:r>
              <a:rPr lang="ru-RU" sz="1800" u="sng" dirty="0" smtClean="0"/>
              <a:t>взяточничеством</a:t>
            </a:r>
            <a:r>
              <a:rPr lang="en-US" sz="1800" dirty="0" smtClean="0"/>
              <a:t> (DTS,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47,</a:t>
            </a:r>
            <a:r>
              <a:rPr lang="ru-RU" sz="1800" dirty="0" smtClean="0"/>
              <a:t> одновременная публикация</a:t>
            </a:r>
            <a:r>
              <a:rPr lang="en-US" sz="1800" dirty="0" smtClean="0"/>
              <a:t> </a:t>
            </a:r>
            <a:r>
              <a:rPr lang="ru-RU" sz="1800" dirty="0" smtClean="0"/>
              <a:t>с</a:t>
            </a:r>
            <a:r>
              <a:rPr lang="en-US" sz="1800" dirty="0" smtClean="0"/>
              <a:t> ISO 37001)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800" b="1" dirty="0"/>
              <a:t>Разработка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FF0000"/>
                </a:solidFill>
              </a:rPr>
              <a:t>ISO/</a:t>
            </a:r>
            <a:r>
              <a:rPr lang="en-US" sz="1800" b="1" dirty="0" err="1">
                <a:solidFill>
                  <a:srgbClr val="FF0000"/>
                </a:solidFill>
              </a:rPr>
              <a:t>IEC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TS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17021-10</a:t>
            </a:r>
            <a:r>
              <a:rPr lang="en-US" sz="1800" dirty="0" smtClean="0"/>
              <a:t>, </a:t>
            </a:r>
            <a:r>
              <a:rPr lang="ru-RU" sz="1800" dirty="0"/>
              <a:t>Требования к компетентности </a:t>
            </a:r>
            <a:r>
              <a:rPr lang="ru-RU" sz="1800" dirty="0" smtClean="0"/>
              <a:t>персонала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для </a:t>
            </a:r>
            <a:r>
              <a:rPr lang="ru-RU" sz="1800" dirty="0" smtClean="0">
                <a:solidFill>
                  <a:schemeClr val="tx1"/>
                </a:solidFill>
              </a:rPr>
              <a:t>проведения аудита </a:t>
            </a:r>
            <a:r>
              <a:rPr lang="ru-RU" sz="1800" dirty="0"/>
              <a:t>и сертификации систем менеджмента </a:t>
            </a:r>
            <a:r>
              <a:rPr lang="ru-RU" sz="1800" u="sng" dirty="0"/>
              <a:t>здоровья и безопасности </a:t>
            </a:r>
            <a:r>
              <a:rPr lang="en-US" sz="1800" dirty="0" smtClean="0"/>
              <a:t>(</a:t>
            </a:r>
            <a:r>
              <a:rPr lang="en-US" sz="1800" dirty="0" err="1" smtClean="0"/>
              <a:t>WD</a:t>
            </a:r>
            <a:r>
              <a:rPr lang="en-US" sz="1800" dirty="0" smtClean="0"/>
              <a:t>, </a:t>
            </a:r>
            <a:r>
              <a:rPr lang="ru-RU" sz="1800" dirty="0"/>
              <a:t>заседание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ru-RU" sz="1800" dirty="0" smtClean="0"/>
              <a:t>в</a:t>
            </a:r>
            <a:r>
              <a:rPr lang="en-US" sz="1800" dirty="0" smtClean="0"/>
              <a:t> </a:t>
            </a:r>
            <a:r>
              <a:rPr lang="ru-RU" sz="1800" dirty="0" smtClean="0"/>
              <a:t>сентября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sz="1800" dirty="0"/>
              <a:t>)</a:t>
            </a:r>
          </a:p>
          <a:p>
            <a:pPr marL="457200" lvl="1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847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014" y="101472"/>
            <a:ext cx="8001000" cy="864111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9346A"/>
                </a:solidFill>
                <a:latin typeface="Helvetica"/>
                <a:ea typeface="ＭＳ Ｐゴシック" charset="0"/>
              </a:rPr>
              <a:t>Текущие проекты КАСКО </a:t>
            </a:r>
            <a:r>
              <a:rPr lang="en-US" b="1" dirty="0" smtClean="0">
                <a:solidFill>
                  <a:srgbClr val="09346A"/>
                </a:solidFill>
                <a:latin typeface="Helvetica"/>
                <a:ea typeface="ＭＳ Ｐゴシック" charset="0"/>
              </a:rPr>
              <a:t>(3)</a:t>
            </a:r>
            <a:endParaRPr lang="en-US" b="1" dirty="0">
              <a:solidFill>
                <a:srgbClr val="09346A"/>
              </a:solidFill>
              <a:latin typeface="Helvetica"/>
              <a:ea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53" y="1476105"/>
            <a:ext cx="7878536" cy="4776650"/>
          </a:xfrm>
        </p:spPr>
        <p:txBody>
          <a:bodyPr>
            <a:noAutofit/>
          </a:bodyPr>
          <a:lstStyle/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</a:t>
            </a:r>
            <a:r>
              <a:rPr lang="en-GB" sz="1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17028</a:t>
            </a:r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соответствия - Пример схемы сертификации услуг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РГ4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1800" dirty="0" smtClean="0">
                <a:solidFill>
                  <a:schemeClr val="tx1"/>
                </a:solidFill>
              </a:rPr>
              <a:t>этап </a:t>
            </a:r>
            <a:r>
              <a:rPr lang="ru-RU" sz="1800" dirty="0">
                <a:solidFill>
                  <a:schemeClr val="tx1"/>
                </a:solidFill>
              </a:rPr>
              <a:t>рабочего проекта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en-US" sz="1800" dirty="0" err="1">
                <a:solidFill>
                  <a:schemeClr val="tx1"/>
                </a:solidFill>
              </a:rPr>
              <a:t>WD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заседание </a:t>
            </a:r>
            <a:r>
              <a:rPr lang="ru-RU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и </a:t>
            </a:r>
            <a:r>
              <a:rPr lang="en-US" sz="1800" dirty="0">
                <a:solidFill>
                  <a:schemeClr val="tx1"/>
                </a:solidFill>
              </a:rPr>
              <a:t>3</a:t>
            </a:r>
            <a:r>
              <a:rPr lang="ru-RU" sz="1800" dirty="0">
                <a:solidFill>
                  <a:schemeClr val="tx1"/>
                </a:solidFill>
              </a:rPr>
              <a:t>-е заседание 27-29 сентября в Шанхае</a:t>
            </a:r>
            <a:endParaRPr 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Пересмотр 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19011</a:t>
            </a:r>
            <a:r>
              <a:rPr lang="ru-RU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Руководящие указания по аудиту систем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менеджмента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dirty="0" smtClean="0">
                <a:solidFill>
                  <a:schemeClr val="tx1"/>
                </a:solidFill>
              </a:rPr>
              <a:t>Совместная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РГ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КАСКО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ПК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302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административным руководством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ПК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302</a:t>
            </a:r>
            <a:r>
              <a:rPr 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buNone/>
            </a:pPr>
            <a:endParaRPr lang="en-US" sz="1800" dirty="0"/>
          </a:p>
          <a:p>
            <a:pPr marL="285750" lvl="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800" dirty="0" smtClean="0"/>
              <a:t>КАСКО  </a:t>
            </a:r>
            <a:r>
              <a:rPr lang="ru-RU" sz="1800" dirty="0"/>
              <a:t>предложил разработку нового технического  документа  </a:t>
            </a:r>
            <a:r>
              <a:rPr lang="ru-RU" sz="1800" b="1" dirty="0">
                <a:solidFill>
                  <a:srgbClr val="FF0000"/>
                </a:solidFill>
              </a:rPr>
              <a:t>ISO 17029  </a:t>
            </a:r>
            <a:r>
              <a:rPr lang="ru-RU" sz="1800" dirty="0"/>
              <a:t>- </a:t>
            </a:r>
            <a:r>
              <a:rPr lang="ru-RU" sz="1800" dirty="0" smtClean="0"/>
              <a:t>Оценка </a:t>
            </a:r>
            <a:r>
              <a:rPr lang="ru-RU" sz="1800" dirty="0"/>
              <a:t>соответствия - Общие требования к органам по </a:t>
            </a:r>
            <a:r>
              <a:rPr lang="ru-RU" sz="1800" dirty="0" err="1"/>
              <a:t>валидации</a:t>
            </a:r>
            <a:r>
              <a:rPr lang="ru-RU" sz="1800" dirty="0"/>
              <a:t> и </a:t>
            </a:r>
            <a:r>
              <a:rPr lang="ru-RU" sz="1800" dirty="0" smtClean="0"/>
              <a:t>верификации</a:t>
            </a:r>
            <a:r>
              <a:rPr lang="en-US" sz="1800" dirty="0" smtClean="0"/>
              <a:t>. </a:t>
            </a:r>
            <a:r>
              <a:rPr lang="ru-RU" sz="1800" dirty="0" smtClean="0"/>
              <a:t>Голосование </a:t>
            </a:r>
            <a:r>
              <a:rPr lang="ru-RU" sz="1800" dirty="0"/>
              <a:t>по </a:t>
            </a:r>
            <a:r>
              <a:rPr lang="ru-RU" sz="1800" dirty="0" smtClean="0"/>
              <a:t>предложению </a:t>
            </a:r>
            <a:r>
              <a:rPr lang="ru-RU" sz="1800" dirty="0"/>
              <a:t>о разработке нового стандарта (</a:t>
            </a:r>
            <a:r>
              <a:rPr lang="ru-RU" sz="1800" dirty="0" err="1"/>
              <a:t>NWIP</a:t>
            </a:r>
            <a:r>
              <a:rPr lang="ru-RU" sz="1800" dirty="0"/>
              <a:t>) открыто с 2016-05-26 /2016-08-26. </a:t>
            </a:r>
          </a:p>
        </p:txBody>
      </p:sp>
    </p:spTree>
    <p:extLst>
      <p:ext uri="{BB962C8B-B14F-4D97-AF65-F5344CB8AC3E}">
        <p14:creationId xmlns:p14="http://schemas.microsoft.com/office/powerpoint/2010/main" val="330149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9547" y="327934"/>
            <a:ext cx="7627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9346A"/>
                </a:solidFill>
                <a:latin typeface="Helvetica"/>
                <a:cs typeface="+mj-cs"/>
              </a:rPr>
              <a:t>31-е пленарное заседание КАСКО</a:t>
            </a:r>
            <a:endParaRPr lang="en-US" sz="2800" b="1" dirty="0">
              <a:solidFill>
                <a:srgbClr val="09346A"/>
              </a:solidFill>
              <a:latin typeface="Helvetica"/>
              <a:cs typeface="+mj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723" y="1168161"/>
            <a:ext cx="5694734" cy="2637882"/>
          </a:xfrm>
        </p:spPr>
      </p:pic>
      <p:sp>
        <p:nvSpPr>
          <p:cNvPr id="10" name="Rectangle 9"/>
          <p:cNvSpPr/>
          <p:nvPr/>
        </p:nvSpPr>
        <p:spPr>
          <a:xfrm>
            <a:off x="566393" y="4144363"/>
            <a:ext cx="832539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31-е пленарное заседание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КАСКО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семинар по привлечению заинтересованных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сторон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3-5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мая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Дубай (ОАЭ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около 100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делегатов ,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представляющих 57 членов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КАСКО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организаций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действующих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в области оценки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соответствия</a:t>
            </a:r>
            <a:endParaRPr lang="en-U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>
                <a:latin typeface="Arial"/>
                <a:ea typeface="Arial"/>
                <a:cs typeface="Arial"/>
              </a:rPr>
              <a:t>32-</a:t>
            </a:r>
            <a:r>
              <a:rPr lang="ru-RU" sz="1900" dirty="0" smtClean="0">
                <a:latin typeface="Arial"/>
                <a:ea typeface="Arial"/>
                <a:cs typeface="Arial"/>
              </a:rPr>
              <a:t>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latin typeface="Arial"/>
                <a:ea typeface="Arial"/>
                <a:cs typeface="Arial"/>
              </a:rPr>
              <a:t>пленарное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заседание </a:t>
            </a:r>
            <a:r>
              <a:rPr lang="ru-RU" sz="1900" dirty="0" smtClean="0">
                <a:latin typeface="Arial"/>
                <a:ea typeface="Arial"/>
                <a:cs typeface="Arial"/>
              </a:rPr>
              <a:t>КАСКО </a:t>
            </a:r>
            <a:r>
              <a:rPr lang="ru-RU" sz="1900" dirty="0">
                <a:latin typeface="Arial"/>
                <a:ea typeface="Arial"/>
                <a:cs typeface="Arial"/>
              </a:rPr>
              <a:t>будет организовано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Бюро Стандартов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Канады </a:t>
            </a:r>
            <a:r>
              <a:rPr lang="ru-RU" sz="1900" dirty="0" smtClean="0">
                <a:latin typeface="Arial"/>
                <a:ea typeface="Arial"/>
                <a:cs typeface="Arial"/>
              </a:rPr>
              <a:t>(</a:t>
            </a:r>
            <a:r>
              <a:rPr lang="ru-RU" sz="1900" dirty="0">
                <a:latin typeface="Arial"/>
                <a:ea typeface="Arial"/>
                <a:cs typeface="Arial"/>
              </a:rPr>
              <a:t>SCC</a:t>
            </a:r>
            <a:r>
              <a:rPr lang="ru-RU" sz="1900" dirty="0" smtClean="0">
                <a:latin typeface="Arial"/>
                <a:ea typeface="Arial"/>
                <a:cs typeface="Arial"/>
              </a:rPr>
              <a:t>) </a:t>
            </a:r>
            <a:r>
              <a:rPr lang="ru-RU" sz="1900" dirty="0">
                <a:latin typeface="Arial"/>
                <a:ea typeface="Arial"/>
                <a:cs typeface="Arial"/>
              </a:rPr>
              <a:t>26-28 апреля 2017 в Ванкувере, Канада</a:t>
            </a:r>
            <a:endParaRPr lang="en-US" sz="1900" dirty="0">
              <a:latin typeface="Arial"/>
              <a:ea typeface="Arial"/>
              <a:cs typeface="Arial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5638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a Pro 1">
      <a:majorFont>
        <a:latin typeface="MetaPro-Black"/>
        <a:ea typeface=""/>
        <a:cs typeface=""/>
      </a:majorFont>
      <a:minorFont>
        <a:latin typeface="MetaPro-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 - Powerpoint -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a Pro 1">
      <a:majorFont>
        <a:latin typeface="MetaPro-Black"/>
        <a:ea typeface=""/>
        <a:cs typeface=""/>
      </a:majorFont>
      <a:minorFont>
        <a:latin typeface="MetaPro-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ISO Template</Template>
  <TotalTime>4589</TotalTime>
  <Words>925</Words>
  <Application>Microsoft Office PowerPoint</Application>
  <PresentationFormat>On-screen Show (4:3)</PresentationFormat>
  <Paragraphs>199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ＭＳ Ｐゴシック</vt:lpstr>
      <vt:lpstr>ＭＳ Ｐゴシック</vt:lpstr>
      <vt:lpstr>Arial</vt:lpstr>
      <vt:lpstr>Calibri</vt:lpstr>
      <vt:lpstr>Century Gothic</vt:lpstr>
      <vt:lpstr>Gloucester MT Extra Condensed</vt:lpstr>
      <vt:lpstr>Helvetica</vt:lpstr>
      <vt:lpstr>Lucida Grande</vt:lpstr>
      <vt:lpstr>MetaPro-Black</vt:lpstr>
      <vt:lpstr>MetaPro-Book</vt:lpstr>
      <vt:lpstr>Tahoma</vt:lpstr>
      <vt:lpstr>Wingdings</vt:lpstr>
      <vt:lpstr>ISO</vt:lpstr>
      <vt:lpstr>Template - Powerpoint - V2</vt:lpstr>
      <vt:lpstr>Small logo no line</vt:lpstr>
      <vt:lpstr>1_Small logo no line</vt:lpstr>
      <vt:lpstr>Оценка соответствия и ИСО/КАСКО</vt:lpstr>
      <vt:lpstr>ИСО и оценка соответствия</vt:lpstr>
      <vt:lpstr>PowerPoint Presentation</vt:lpstr>
      <vt:lpstr>PowerPoint Presentation</vt:lpstr>
      <vt:lpstr>PowerPoint Presentation</vt:lpstr>
      <vt:lpstr>Текущие проекты КАСКО (1)</vt:lpstr>
      <vt:lpstr>Текущие проекты КАСКО (2)</vt:lpstr>
      <vt:lpstr>Текущие проекты КАСКО (3)</vt:lpstr>
      <vt:lpstr>PowerPoint Presentation</vt:lpstr>
      <vt:lpstr>Другие инициативы КАСКО </vt:lpstr>
      <vt:lpstr>Ресурсы по оценке соответствия </vt:lpstr>
      <vt:lpstr>Спасибо за внимание!</vt:lpstr>
      <vt:lpstr>PowerPoint Presentation</vt:lpstr>
    </vt:vector>
  </TitlesOfParts>
  <Company>ISO Central Secretariat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LORENTE</dc:creator>
  <cp:lastModifiedBy>Anna KOROLEVA</cp:lastModifiedBy>
  <cp:revision>409</cp:revision>
  <cp:lastPrinted>2016-06-14T10:50:01Z</cp:lastPrinted>
  <dcterms:created xsi:type="dcterms:W3CDTF">2014-01-22T13:22:44Z</dcterms:created>
  <dcterms:modified xsi:type="dcterms:W3CDTF">2016-06-14T10:56:26Z</dcterms:modified>
</cp:coreProperties>
</file>